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5" r:id="rId1"/>
  </p:sldMasterIdLst>
  <p:sldIdLst>
    <p:sldId id="256" r:id="rId2"/>
    <p:sldId id="273" r:id="rId3"/>
    <p:sldId id="290" r:id="rId4"/>
    <p:sldId id="274" r:id="rId5"/>
    <p:sldId id="275" r:id="rId6"/>
    <p:sldId id="257" r:id="rId7"/>
    <p:sldId id="258" r:id="rId8"/>
    <p:sldId id="276" r:id="rId9"/>
    <p:sldId id="259" r:id="rId10"/>
    <p:sldId id="277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1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-1698" y="-7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39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188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7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1/13/2025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84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1/13/2025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801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1/13/2025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148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268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1/13/2025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168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1/13/2025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204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593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07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866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78" y="-51074"/>
            <a:ext cx="12225577" cy="69090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577" y="-51074"/>
            <a:ext cx="1349522" cy="1349522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95760" y="3489944"/>
            <a:ext cx="7315200" cy="914400"/>
          </a:xfrm>
        </p:spPr>
        <p:txBody>
          <a:bodyPr>
            <a:normAutofit fontScale="70000" lnSpcReduction="20000"/>
          </a:bodyPr>
          <a:lstStyle/>
          <a:p>
            <a:r>
              <a:rPr lang="ru-RU" sz="72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«Подари улыбку детям»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851" y="1737556"/>
            <a:ext cx="7031977" cy="809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Отчёт о проведении месячника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4800" b="1" i="1" kern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ГКОУ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КК школа-интернат </a:t>
            </a:r>
          </a:p>
          <a:p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ст-цы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Ленинградской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0" i="0" u="none" strike="noStrike" kern="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sz="7200" b="0" i="0" u="none" strike="noStrike" kern="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7200" b="0" i="0" u="none" strike="noStrike" kern="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sz="7200" b="0" i="0" u="none" strike="noStrike" kern="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7200" b="0" i="0" u="none" strike="noStrike" kern="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4176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8"/>
          <a:stretch/>
        </p:blipFill>
        <p:spPr bwMode="auto">
          <a:xfrm>
            <a:off x="10445561" y="7937"/>
            <a:ext cx="1746439" cy="163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63849"/>
            <a:ext cx="11213516" cy="2835221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месячника: повышение уровня духовной и нравственной культуры воспитанников, воспитание чувства сострадания и милосердия; воспитание традиций празднования Нового года, развитие эстетического вкуса.</a:t>
            </a:r>
          </a:p>
          <a:p>
            <a:endParaRPr lang="ru-RU" sz="2800" dirty="0"/>
          </a:p>
        </p:txBody>
      </p:sp>
      <p:pic>
        <p:nvPicPr>
          <p:cNvPr id="2050" name="Picture 2" descr="E:\Рабочий стол\4748_big-768x87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33" y="2981460"/>
            <a:ext cx="3617913" cy="411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Рабочий стол\png-transparent-christmas-ornament-birthday-greeting-note-cards-lara-decor-christmas-decoration-new-year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26" b="97579" l="870" r="91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8755" y="3072942"/>
            <a:ext cx="3805595" cy="392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349522" cy="134952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960803" y="58865"/>
            <a:ext cx="640778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Месячник </a:t>
            </a:r>
            <a:b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месячника </a:t>
            </a:r>
            <a:b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«Подари улыбку детям»</a:t>
            </a: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01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576" y="153481"/>
            <a:ext cx="3789692" cy="1619006"/>
          </a:xfrm>
        </p:spPr>
        <p:txBody>
          <a:bodyPr>
            <a:normAutofit/>
          </a:bodyPr>
          <a:lstStyle/>
          <a:p>
            <a:r>
              <a:rPr lang="ru-RU" sz="4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65095" y="0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Задачи месячника </a:t>
            </a:r>
            <a:endParaRPr kumimoji="0" lang="ru-RU" sz="1800" b="0" i="1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1138" y="0"/>
            <a:ext cx="3615241" cy="411515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33136" y="738664"/>
            <a:ext cx="1057174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None/>
              <a:tabLst>
                <a:tab pos="269875" algn="l"/>
              </a:tabLst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Образовательные:</a:t>
            </a:r>
            <a:endParaRPr lang="ru-RU" b="1" dirty="0"/>
          </a:p>
          <a:p>
            <a:pPr eaLnBrk="0" hangingPunct="0">
              <a:buAutoNum type="arabicPeriod"/>
              <a:tabLst>
                <a:tab pos="269875" algn="l"/>
              </a:tabLst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Расширить знания учащихся в области истории новогоднего праздника.</a:t>
            </a:r>
          </a:p>
          <a:p>
            <a:pPr eaLnBrk="0" hangingPunct="0">
              <a:buAutoNum type="arabicPeriod"/>
              <a:tabLst>
                <a:tab pos="269875" algn="l"/>
              </a:tabLst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Развивать фантазию, воображение, чувство композиции.</a:t>
            </a:r>
          </a:p>
          <a:p>
            <a:pPr eaLnBrk="0" hangingPunct="0">
              <a:buAutoNum type="arabicPeriod"/>
              <a:tabLst>
                <a:tab pos="269875" algn="l"/>
              </a:tabLst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Формировать положительное личностное самоопределение, способность к самосовершенствованию; развивать индивидуальность и творческое мышление учащихся;. </a:t>
            </a:r>
            <a:endParaRPr lang="ru-RU" b="1" dirty="0">
              <a:latin typeface="Times New Roman" pitchFamily="18" charset="0"/>
            </a:endParaRPr>
          </a:p>
          <a:p>
            <a:pPr eaLnBrk="0" hangingPunct="0">
              <a:buNone/>
              <a:tabLst>
                <a:tab pos="269875" algn="l"/>
              </a:tabLst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      Коррекционно-развивающие:</a:t>
            </a:r>
          </a:p>
          <a:p>
            <a:pPr eaLnBrk="0" hangingPunct="0">
              <a:buAutoNum type="arabicPeriod"/>
              <a:tabLst>
                <a:tab pos="269875" algn="l"/>
              </a:tabLst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Формировать  умение устанавливать предметно практические связи, ориентироваться в окружающем пространстве.</a:t>
            </a:r>
          </a:p>
          <a:p>
            <a:pPr eaLnBrk="0" hangingPunct="0">
              <a:buAutoNum type="arabicPeriod"/>
              <a:tabLst>
                <a:tab pos="269875" algn="l"/>
              </a:tabLst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Развивать познавательный  интерес, творческую активность школьников.</a:t>
            </a:r>
          </a:p>
          <a:p>
            <a:pPr eaLnBrk="0" hangingPunct="0">
              <a:buAutoNum type="arabicPeriod"/>
              <a:tabLst>
                <a:tab pos="269875" algn="l"/>
              </a:tabLst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Вводить в активный и пассивный словарь новые понятия, развивать речь, мышление, внимание.</a:t>
            </a:r>
            <a:endParaRPr lang="ru-RU" b="1" dirty="0"/>
          </a:p>
          <a:p>
            <a:pPr eaLnBrk="0" hangingPunct="0">
              <a:buNone/>
              <a:tabLst>
                <a:tab pos="269875" algn="l"/>
              </a:tabLst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     Воспитательные:</a:t>
            </a:r>
          </a:p>
          <a:p>
            <a:pPr eaLnBrk="0" hangingPunct="0">
              <a:buAutoNum type="arabicPeriod"/>
              <a:tabLst>
                <a:tab pos="269875" algn="l"/>
              </a:tabLst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Воспитывать толерантное поведение по отношению к людям с ограниченными возможностями здоровья.</a:t>
            </a:r>
          </a:p>
          <a:p>
            <a:pPr eaLnBrk="0" hangingPunct="0">
              <a:buAutoNum type="arabicPeriod"/>
              <a:tabLst>
                <a:tab pos="269875" algn="l"/>
              </a:tabLst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Способствовать взаимопониманию и сотрудничеству между школьниками различных возрастных групп.</a:t>
            </a:r>
          </a:p>
          <a:p>
            <a:pPr eaLnBrk="0" hangingPunct="0">
              <a:buFont typeface="Wingdings 2" charset="2"/>
              <a:buAutoNum type="arabicPeriod"/>
              <a:tabLst>
                <a:tab pos="269875" algn="l"/>
              </a:tabLst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Воспитывать у детей чувства сострадания и милосердия.</a:t>
            </a:r>
            <a:endParaRPr lang="ru-RU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924" y="5262979"/>
            <a:ext cx="1743075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442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55817" y="258167"/>
            <a:ext cx="72405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План месячника </a:t>
            </a:r>
            <a:br>
              <a:rPr lang="ru-RU" sz="32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«Подари улыбку детям»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002020"/>
              </p:ext>
            </p:extLst>
          </p:nvPr>
        </p:nvGraphicFramePr>
        <p:xfrm>
          <a:off x="338756" y="1509973"/>
          <a:ext cx="9565098" cy="4285519"/>
        </p:xfrm>
        <a:graphic>
          <a:graphicData uri="http://schemas.openxmlformats.org/drawingml/2006/table">
            <a:tbl>
              <a:tblPr/>
              <a:tblGrid>
                <a:gridCol w="6006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741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282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650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125577"/>
              </a:tblGrid>
              <a:tr h="10546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18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пп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мероприятий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Дата 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проведения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  <a:tab pos="2969895" algn="ctr"/>
                          <a:tab pos="5940425" algn="r"/>
                        </a:tabLs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Ответственные 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0408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Месячник </a:t>
                      </a:r>
                      <a:r>
                        <a:rPr lang="ru-RU" sz="18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«Подари улыбку детям»</a:t>
                      </a: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282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Декада </a:t>
                      </a:r>
                      <a:r>
                        <a:rPr lang="ru-RU" sz="1800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«Подари улыбку детям»;</a:t>
                      </a:r>
                      <a:endParaRPr lang="ru-RU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1.12.24-10.12.24</a:t>
                      </a:r>
                      <a:endParaRPr lang="ru-RU" sz="1800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Мищенко Н.Л.</a:t>
                      </a:r>
                      <a:endParaRPr lang="ru-RU" sz="1800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282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Декада «Мастерская Деда Мороза»;</a:t>
                      </a:r>
                      <a:endParaRPr lang="ru-RU" sz="1800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11.12.24-20.12.24 </a:t>
                      </a:r>
                      <a:endParaRPr lang="ru-RU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Писаревская Т.П.</a:t>
                      </a:r>
                      <a:endParaRPr lang="ru-RU" sz="1800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56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1800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Декада «Новогодний калейдоскоп, ОБЖ»; </a:t>
                      </a:r>
                      <a:endParaRPr lang="ru-RU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21.12.24-30.12.24 </a:t>
                      </a:r>
                      <a:endParaRPr lang="ru-RU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i="1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Нестерук</a:t>
                      </a:r>
                      <a:r>
                        <a:rPr lang="ru-RU" sz="1800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Н. Н</a:t>
                      </a:r>
                      <a:endParaRPr lang="ru-RU" sz="1800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282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Декада </a:t>
                      </a:r>
                      <a:r>
                        <a:rPr lang="ru-RU" sz="1800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Новогодние мероприятия</a:t>
                      </a:r>
                      <a:endParaRPr lang="ru-RU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29.12.24 </a:t>
                      </a:r>
                      <a:endParaRPr lang="ru-RU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1800" b="1" i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Шубина В.Э.</a:t>
                      </a:r>
                      <a:endParaRPr lang="ru-RU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7333" cy="1347333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925" y="0"/>
            <a:ext cx="1743075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88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97864" y="206062"/>
            <a:ext cx="83734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План декады</a:t>
            </a:r>
            <a:br>
              <a:rPr lang="ru-RU" sz="3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«От души для души, от сердца к сердцу»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398406"/>
              </p:ext>
            </p:extLst>
          </p:nvPr>
        </p:nvGraphicFramePr>
        <p:xfrm>
          <a:off x="257577" y="1506831"/>
          <a:ext cx="10244069" cy="4143767"/>
        </p:xfrm>
        <a:graphic>
          <a:graphicData uri="http://schemas.openxmlformats.org/drawingml/2006/table">
            <a:tbl>
              <a:tblPr firstRow="1" firstCol="1" bandRow="1"/>
              <a:tblGrid>
                <a:gridCol w="658867"/>
                <a:gridCol w="5821777"/>
                <a:gridCol w="1518216"/>
                <a:gridCol w="2245209"/>
              </a:tblGrid>
              <a:tr h="4529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400" b="1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r>
                        <a:rPr lang="ru-RU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8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мероприятий 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 проведения </a:t>
                      </a:r>
                      <a:endParaRPr lang="ru-RU" sz="1100" b="1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26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Ответственные  </a:t>
                      </a:r>
                      <a:endParaRPr lang="ru-RU" sz="1100" b="1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888">
                <a:tc gridSpan="4">
                  <a:txBody>
                    <a:bodyPr/>
                    <a:lstStyle/>
                    <a:p>
                      <a:pPr marR="488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«Подари улыбку детям» 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2950">
                <a:tc>
                  <a:txBody>
                    <a:bodyPr/>
                    <a:lstStyle/>
                    <a:p>
                      <a:pPr marR="444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ru-RU" sz="1100" b="1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Декада «От души для души, от сердца к сердцу» 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1.12.24-10.12.24</a:t>
                      </a:r>
                      <a:endParaRPr lang="ru-RU" sz="1100" b="1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marL="31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Мищенко Н.Л.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1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1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6012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 </a:t>
                      </a:r>
                      <a:endParaRPr lang="ru-RU" sz="1100" b="1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Выставка  фотографий «Мир  похож  на  цветной  луг,  если  рядом  с  тобой  друг» 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(2-10  </a:t>
                      </a:r>
                      <a:r>
                        <a:rPr lang="ru-RU" sz="1400" b="1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03.12.24</a:t>
                      </a:r>
                      <a:endParaRPr lang="ru-RU" sz="1100" b="1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1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2950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 </a:t>
                      </a:r>
                      <a:endParaRPr lang="ru-RU" sz="1100" b="1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«Все  разные – все  равные» беседы  о  толерантности  в  обществе  (6-10  </a:t>
                      </a:r>
                      <a:r>
                        <a:rPr lang="ru-RU" sz="1400" b="1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04.12.24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2950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 </a:t>
                      </a:r>
                      <a:endParaRPr lang="ru-RU" sz="1100" b="1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Праздничная  программа  «День  радости»</a:t>
                      </a:r>
                      <a:r>
                        <a:rPr lang="ru-RU" sz="1100" b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(2-10  кл)</a:t>
                      </a:r>
                      <a:endParaRPr lang="ru-RU" sz="1100" b="1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05.12.24</a:t>
                      </a:r>
                      <a:endParaRPr lang="ru-RU" sz="1100" b="1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ysClr val="windowText" lastClr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1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6012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 </a:t>
                      </a:r>
                      <a:endParaRPr lang="ru-RU" sz="1100" b="1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Просмотр  м/ф «Цветик-Семицветик»; викторина  «Спешите  делать  добро»</a:t>
                      </a:r>
                      <a:endParaRPr lang="ru-RU" sz="1100" b="1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(2-4  кл)</a:t>
                      </a:r>
                      <a:endParaRPr lang="ru-RU" sz="1100" b="1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06.12.24</a:t>
                      </a:r>
                      <a:endParaRPr lang="ru-RU" sz="1100" b="1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ysClr val="windowText" lastClr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1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6012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 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«В  спорте  все  равны»  спортивная дружеская встреча с инвалидами ГБУ ДИПИ 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ст. Ленинградской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08.12.24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ysClr val="windowText" lastClr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286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7333" cy="1347333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925" y="0"/>
            <a:ext cx="1743075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987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099855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Декада «От души для души, от сердца к сердцу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«Выставка  фотографий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  похож  на  цветной  луг, 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рядом  с  тобой 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друг»»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/>
          <a:srcRect t="2285"/>
          <a:stretch/>
        </p:blipFill>
        <p:spPr>
          <a:xfrm>
            <a:off x="346559" y="2635655"/>
            <a:ext cx="4825673" cy="26788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r="3925" b="390"/>
          <a:stretch/>
        </p:blipFill>
        <p:spPr>
          <a:xfrm>
            <a:off x="5518790" y="786470"/>
            <a:ext cx="5710806" cy="2665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5988" y="3819444"/>
            <a:ext cx="4688230" cy="2594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347333" cy="1347333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224463"/>
            <a:ext cx="1743075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915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9965" y="0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Декада </a:t>
            </a:r>
          </a:p>
          <a:p>
            <a:pPr lvl="0" algn="ctr"/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«От 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души для души, от сердца к сердцу»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259886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«Все  разные – все  равные</a:t>
            </a:r>
            <a:r>
              <a:rPr 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беседа  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 толерантности  в  обществе </a:t>
            </a:r>
            <a:endParaRPr lang="ru-RU" sz="2400" b="1" i="1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06" y="2829546"/>
            <a:ext cx="3729372" cy="3729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7322" y="332802"/>
            <a:ext cx="3740180" cy="3891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034" y="2065126"/>
            <a:ext cx="3889932" cy="3809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347333" cy="13473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8"/>
          <a:stretch/>
        </p:blipFill>
        <p:spPr bwMode="auto">
          <a:xfrm>
            <a:off x="10445561" y="5223112"/>
            <a:ext cx="1746439" cy="163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42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r="15606" b="8815"/>
          <a:stretch/>
        </p:blipFill>
        <p:spPr>
          <a:xfrm>
            <a:off x="7570660" y="1040664"/>
            <a:ext cx="4445329" cy="2701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635" y="1077218"/>
            <a:ext cx="5388027" cy="21087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7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Праздничная  программа  </a:t>
            </a:r>
            <a:r>
              <a:rPr lang="ru-RU" sz="27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7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7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7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День  радости»</a:t>
            </a:r>
            <a:r>
              <a:rPr lang="ru-RU" sz="22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ru-RU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2919" y="0"/>
            <a:ext cx="106554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Декада </a:t>
            </a:r>
          </a:p>
          <a:p>
            <a:pPr lvl="0" algn="ctr"/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«От души для души, от сердца к сердцу»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27" y="2391529"/>
            <a:ext cx="4151870" cy="3115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6097" y="3400179"/>
            <a:ext cx="4005419" cy="3005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347333" cy="1347333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6260" y="5224463"/>
            <a:ext cx="1743075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25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532" y="-141962"/>
            <a:ext cx="7986452" cy="133514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39103" y="1254575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 м/ф «Цветик-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Семицветик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»; викторина  «Спешите  делать  добро»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4792" y="937015"/>
            <a:ext cx="4383289" cy="2774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63" y="2104815"/>
            <a:ext cx="3983029" cy="32126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/>
          <a:srcRect t="-1" r="555" b="-22899"/>
          <a:stretch/>
        </p:blipFill>
        <p:spPr>
          <a:xfrm>
            <a:off x="3983029" y="3205787"/>
            <a:ext cx="4916272" cy="38325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347333" cy="13473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8"/>
          <a:stretch/>
        </p:blipFill>
        <p:spPr bwMode="auto">
          <a:xfrm>
            <a:off x="10445561" y="5214890"/>
            <a:ext cx="1746439" cy="163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948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88642" y="0"/>
            <a:ext cx="87297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Декада </a:t>
            </a:r>
          </a:p>
          <a:p>
            <a:pPr lvl="0" algn="ctr"/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«От души для души, от сердца к сердцу»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1770" y="1261058"/>
            <a:ext cx="6096000" cy="125124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</a:pP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  спорте  все  равны»  спортивная дружеская встреча с инвалидами ГБУ ДИПИ </a:t>
            </a:r>
            <a:r>
              <a:rPr lang="ru-RU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Ленинградской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5834" y="1077218"/>
            <a:ext cx="4745077" cy="2669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52" y="2934080"/>
            <a:ext cx="4164432" cy="31220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6202" y="3287097"/>
            <a:ext cx="4484853" cy="3365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347333" cy="1347333"/>
          </a:xfrm>
          <a:prstGeom prst="rect">
            <a:avLst/>
          </a:prstGeom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8"/>
          <a:stretch/>
        </p:blipFill>
        <p:spPr bwMode="auto">
          <a:xfrm>
            <a:off x="10463467" y="5238707"/>
            <a:ext cx="1746439" cy="163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847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307417"/>
              </p:ext>
            </p:extLst>
          </p:nvPr>
        </p:nvGraphicFramePr>
        <p:xfrm>
          <a:off x="914400" y="1529755"/>
          <a:ext cx="8912180" cy="4937760"/>
        </p:xfrm>
        <a:graphic>
          <a:graphicData uri="http://schemas.openxmlformats.org/drawingml/2006/table">
            <a:tbl>
              <a:tblPr firstRow="1" firstCol="1" bandRow="1"/>
              <a:tblGrid>
                <a:gridCol w="649231"/>
                <a:gridCol w="4117266"/>
                <a:gridCol w="1946894"/>
                <a:gridCol w="2198789"/>
              </a:tblGrid>
              <a:tr h="5469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мероприятие</a:t>
                      </a:r>
                      <a:endParaRPr lang="ru-RU" sz="1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дата</a:t>
                      </a:r>
                      <a:endParaRPr lang="ru-RU" sz="1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Ответственный</a:t>
                      </a:r>
                      <a:endParaRPr lang="ru-RU" sz="1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4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Информационный вестник «Новогодние традиции»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Т.П.Писаревская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4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Мастер-класс       «Новогодняя открытка»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Т.П.Писаревская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воспитатели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4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Изготовление аппликаций  «Новогодняя ёлочка»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Т.П.Писаревская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39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Почта Деда Мороза «Напиши поздравительное письмо сотрудникам школы»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Т.П.Писаревская</a:t>
                      </a:r>
                      <a:endParaRPr lang="ru-RU" sz="1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воспитатели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4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Спортивное состязание «Битва Дедов Морозов</a:t>
                      </a:r>
                      <a:r>
                        <a:rPr lang="ru-RU" sz="1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Т.П.Писаревская</a:t>
                      </a:r>
                      <a:endParaRPr lang="ru-RU" sz="1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777284" y="0"/>
            <a:ext cx="898945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i="1" dirty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План </a:t>
            </a:r>
            <a:r>
              <a:rPr lang="ru-RU" sz="36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декады  </a:t>
            </a:r>
            <a:r>
              <a:rPr lang="ru-RU" sz="3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«Мастерская Деда Мороза» </a:t>
            </a:r>
            <a:endParaRPr lang="ru-RU" sz="36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7333" cy="1347333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924" y="5224463"/>
            <a:ext cx="1743075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782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666" y="759933"/>
            <a:ext cx="5310754" cy="1223493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Информационный вестник «Новогодние традиции»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01630" y="217799"/>
            <a:ext cx="58978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Декада</a:t>
            </a:r>
            <a:r>
              <a:rPr lang="ru-RU" sz="28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«Мастерская Деда Мороза» 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201" y="1500952"/>
            <a:ext cx="4026556" cy="5365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0578" y="816768"/>
            <a:ext cx="4362157" cy="5183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347333" cy="1347333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925" y="0"/>
            <a:ext cx="1743075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69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31159" y="230678"/>
            <a:ext cx="75372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Декада «Мастерская Деда Мороза» 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0702" y="1341473"/>
            <a:ext cx="535512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Информационный вестник </a:t>
            </a:r>
            <a:endParaRPr lang="ru-RU" sz="3200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32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Новогодние традиции»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5822" y="1954227"/>
            <a:ext cx="6223054" cy="4667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347333" cy="1347333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925" y="0"/>
            <a:ext cx="1743075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650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71346" y="166283"/>
            <a:ext cx="75372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Декада «Мастерская Деда Мороза» 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9480" y="1260987"/>
            <a:ext cx="466929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ru-RU" sz="2800" b="1" i="1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Изготовление аппликаций  </a:t>
            </a:r>
            <a:endParaRPr lang="ru-RU" sz="2800" b="1" i="1" dirty="0" smtClean="0">
              <a:solidFill>
                <a:srgbClr val="000000">
                  <a:lumMod val="95000"/>
                  <a:lumOff val="5000"/>
                </a:srgb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defTabSz="914400"/>
            <a:r>
              <a:rPr lang="ru-RU" sz="2800" b="1" i="1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800" b="1" i="1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Новогодняя ёлочка»</a:t>
            </a:r>
          </a:p>
        </p:txBody>
      </p:sp>
      <p:pic>
        <p:nvPicPr>
          <p:cNvPr id="5" name="Рисунок 4" descr="C:\Users\Korlito\Desktop\фото писаревская\IMG_20241211_15272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64795" y="2431647"/>
            <a:ext cx="4427922" cy="3921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Korlito\Desktop\фото писаревская\IMG_20241211_15255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642442" y="1048445"/>
            <a:ext cx="4377654" cy="3807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347333" cy="1347333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925" y="5224463"/>
            <a:ext cx="1743075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221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364" y="0"/>
            <a:ext cx="7827942" cy="9632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754" y="2479492"/>
            <a:ext cx="3767997" cy="43785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3817" y="1092039"/>
            <a:ext cx="3805107" cy="4354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83335" y="1336739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Почта Деда Мороза «Напиши поздравительное письмо сотрудникам школы»</a:t>
            </a:r>
          </a:p>
          <a:p>
            <a:pPr>
              <a:spcAft>
                <a:spcPts val="0"/>
              </a:spcAft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347333" cy="1347333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925" y="5219929"/>
            <a:ext cx="1743075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164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948" y="-80293"/>
            <a:ext cx="7827942" cy="9632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919" y="2580939"/>
            <a:ext cx="5391136" cy="4034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1422" y="825733"/>
            <a:ext cx="4869424" cy="3897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99242" y="138061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Почта Деда Мороза </a:t>
            </a:r>
            <a:endParaRPr lang="ru-RU" sz="2400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Напиши </a:t>
            </a: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поздравительное </a:t>
            </a:r>
          </a:p>
          <a:p>
            <a:pPr>
              <a:spcAft>
                <a:spcPts val="0"/>
              </a:spcAft>
            </a:pP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 </a:t>
            </a:r>
            <a:r>
              <a:rPr lang="ru-RU" sz="2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сотрудникам школы»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347333" cy="1347333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925" y="5224463"/>
            <a:ext cx="1743075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943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7333" cy="1347333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894046"/>
              </p:ext>
            </p:extLst>
          </p:nvPr>
        </p:nvGraphicFramePr>
        <p:xfrm>
          <a:off x="1201510" y="1123445"/>
          <a:ext cx="8805375" cy="5016122"/>
        </p:xfrm>
        <a:graphic>
          <a:graphicData uri="http://schemas.openxmlformats.org/drawingml/2006/table">
            <a:tbl>
              <a:tblPr firstRow="1" firstCol="1" bandRow="1"/>
              <a:tblGrid>
                <a:gridCol w="589208"/>
                <a:gridCol w="3904788"/>
                <a:gridCol w="1886498"/>
                <a:gridCol w="2424881"/>
              </a:tblGrid>
              <a:tr h="5520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мероприятий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проведения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Ответственные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044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20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16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Декада «Новогодний калейдоскоп, ОБЖ»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16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21.12-30.12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Нестерук</a:t>
                      </a:r>
                      <a:r>
                        <a:rPr lang="ru-RU" sz="16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Н.Н.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63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Украшение классов, коридора, спален «Новогодняя сказка»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23.12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8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творческих мастерских по изготовлению новогодних игрушек, символа года»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24.12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20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Спортивные соревнования «Зимние забавы» (2-5кл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25.12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767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Выставка новогодних памяток, буклетов по ОБЖ «Безопасные каникулы» (2-10кл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26.12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75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Познавательная программа «К нам приходит  Новый год» (2-5кл)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30.12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05" marR="4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652269" y="147004"/>
            <a:ext cx="973074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План декады «Новогодний калейдоскоп, ОБЖ»</a:t>
            </a:r>
          </a:p>
          <a:p>
            <a:r>
              <a:rPr lang="ru-RU" sz="36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</a:t>
            </a: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925" y="5224463"/>
            <a:ext cx="1743075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878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7333" cy="134733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097248" y="102035"/>
            <a:ext cx="8618257" cy="6783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tabLst>
                <a:tab pos="449580" algn="l"/>
                <a:tab pos="2969895" algn="ctr"/>
                <a:tab pos="5940425" algn="r"/>
              </a:tabLst>
            </a:pPr>
            <a:r>
              <a:rPr lang="ru-RU" sz="36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Декада «Новогодний </a:t>
            </a:r>
            <a:r>
              <a:rPr lang="ru-RU" sz="3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калейдоскоп, ОБЖ»</a:t>
            </a: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9787" y="1260865"/>
            <a:ext cx="6096000" cy="10436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</a:pP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Украшение классов, коридора, спален «Новогодняя сказка» </a:t>
            </a:r>
            <a:endParaRPr lang="ru-RU" sz="2800" b="1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08" y="2318614"/>
            <a:ext cx="3559859" cy="4480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815" y="1347333"/>
            <a:ext cx="3570115" cy="4753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8"/>
          <a:stretch/>
        </p:blipFill>
        <p:spPr bwMode="auto">
          <a:xfrm>
            <a:off x="10445561" y="5223112"/>
            <a:ext cx="1746439" cy="163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179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7333" cy="134733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64406" y="92688"/>
            <a:ext cx="8512935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tabLst>
                <a:tab pos="449580" algn="l"/>
                <a:tab pos="2969895" algn="ctr"/>
                <a:tab pos="5940425" algn="r"/>
              </a:tabLst>
            </a:pPr>
            <a:r>
              <a:rPr lang="ru-RU" sz="36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Декада «Новогодний </a:t>
            </a:r>
            <a:r>
              <a:rPr lang="ru-RU" sz="3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калейдоскоп, ОБЖ»</a:t>
            </a:r>
            <a:endParaRPr lang="ru-RU" sz="16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92210" y="780066"/>
            <a:ext cx="6096000" cy="15391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</a:pP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творческих мастерских по </a:t>
            </a:r>
            <a:endParaRPr lang="ru-RU" sz="2800" b="1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sz="28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изготовлению 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новогодних </a:t>
            </a:r>
            <a:endParaRPr lang="ru-RU" sz="2800" b="1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sz="28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игрушек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символа года» </a:t>
            </a:r>
            <a:endParaRPr lang="ru-RU" sz="2800" b="1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8669"/>
            <a:ext cx="3474237" cy="4009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6985" y="771320"/>
            <a:ext cx="3625402" cy="4153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2759" y="2319205"/>
            <a:ext cx="4453094" cy="33398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9312" y="5224463"/>
            <a:ext cx="1743075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57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7333" cy="134733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67437" y="-19195"/>
            <a:ext cx="8525814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tabLst>
                <a:tab pos="449580" algn="l"/>
                <a:tab pos="2969895" algn="ctr"/>
                <a:tab pos="5940425" algn="r"/>
              </a:tabLst>
            </a:pPr>
            <a:r>
              <a:rPr lang="ru-RU" sz="36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Декада «Новогодний </a:t>
            </a:r>
            <a:r>
              <a:rPr lang="ru-RU" sz="3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калейдоскоп, ОБЖ»</a:t>
            </a:r>
            <a:endParaRPr lang="ru-RU" sz="16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5535" y="861071"/>
            <a:ext cx="515480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Спортивные соревнования </a:t>
            </a:r>
            <a:endParaRPr lang="ru-RU" sz="3200" b="1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Зимние забавы»</a:t>
            </a:r>
            <a:endParaRPr lang="ru-RU" sz="3200" i="1" dirty="0"/>
          </a:p>
        </p:txBody>
      </p:sp>
      <p:pic>
        <p:nvPicPr>
          <p:cNvPr id="7" name="Рисунок 6" descr="C:\Users\Korlito\Desktop\фото Нестерук\IMG-20241225-WA057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13" y="2192771"/>
            <a:ext cx="5154034" cy="4488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3361" y="829191"/>
            <a:ext cx="5130701" cy="4181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8"/>
          <a:stretch/>
        </p:blipFill>
        <p:spPr bwMode="auto">
          <a:xfrm>
            <a:off x="10445561" y="5223112"/>
            <a:ext cx="1746439" cy="163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571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7333" cy="134733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85116" y="0"/>
            <a:ext cx="9684912" cy="678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tabLst>
                <a:tab pos="449580" algn="l"/>
                <a:tab pos="2969895" algn="ctr"/>
                <a:tab pos="5940425" algn="r"/>
              </a:tabLst>
            </a:pPr>
            <a:r>
              <a:rPr lang="ru-RU" sz="3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Декада «Новогодний калейдоскоп, ОБЖ»</a:t>
            </a:r>
            <a:endParaRPr lang="ru-RU" sz="16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1769" y="1470218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Познавательная программа </a:t>
            </a:r>
            <a:endParaRPr lang="ru-RU" sz="2400" b="1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нам приходит  Новый год» </a:t>
            </a:r>
            <a:endParaRPr lang="ru-RU" sz="2400" b="1" i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47" y="2748397"/>
            <a:ext cx="4934716" cy="3701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C:\Users\Korlito\Desktop\фото Нестерук\IMG_20241223_18442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353" y="861980"/>
            <a:ext cx="5137952" cy="40308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925" y="5224463"/>
            <a:ext cx="1743075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357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44842" y="0"/>
            <a:ext cx="87910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Декада  Новогодние мероприятия</a:t>
            </a:r>
            <a:endParaRPr lang="ru-RU" sz="4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7886"/>
            <a:ext cx="3459079" cy="46121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379" y="707886"/>
            <a:ext cx="5494421" cy="4120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26491"/>
          <a:stretch/>
        </p:blipFill>
        <p:spPr>
          <a:xfrm>
            <a:off x="2326105" y="2288315"/>
            <a:ext cx="4478826" cy="4569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8"/>
          <a:stretch/>
        </p:blipFill>
        <p:spPr bwMode="auto">
          <a:xfrm>
            <a:off x="10445561" y="5223112"/>
            <a:ext cx="1746439" cy="163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73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ма">
  <a:themeElements>
    <a:clrScheme name="Рам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а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TM03457475[[fn=Рамка]]</Template>
  <TotalTime>4509</TotalTime>
  <Words>719</Words>
  <Application>Microsoft Office PowerPoint</Application>
  <PresentationFormat>Произвольный</PresentationFormat>
  <Paragraphs>189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Рама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Праздничная  программа   «День  радости»  </vt:lpstr>
      <vt:lpstr>Презентация PowerPoint</vt:lpstr>
      <vt:lpstr>Презентация PowerPoint</vt:lpstr>
      <vt:lpstr>Презентация PowerPoint</vt:lpstr>
      <vt:lpstr>Информационный вестник «Новогодние традиции»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 Варнина</dc:creator>
  <cp:lastModifiedBy>ЗамдирКР</cp:lastModifiedBy>
  <cp:revision>35</cp:revision>
  <dcterms:created xsi:type="dcterms:W3CDTF">2022-01-09T14:46:28Z</dcterms:created>
  <dcterms:modified xsi:type="dcterms:W3CDTF">2025-01-13T13:56:04Z</dcterms:modified>
</cp:coreProperties>
</file>