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60" r:id="rId4"/>
    <p:sldId id="261" r:id="rId5"/>
    <p:sldId id="262" r:id="rId6"/>
    <p:sldId id="266" r:id="rId7"/>
    <p:sldId id="265" r:id="rId8"/>
    <p:sldId id="268" r:id="rId9"/>
    <p:sldId id="271" r:id="rId10"/>
    <p:sldId id="274" r:id="rId11"/>
    <p:sldId id="276" r:id="rId12"/>
    <p:sldId id="273" r:id="rId13"/>
    <p:sldId id="270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0" autoAdjust="0"/>
    <p:restoredTop sz="94660"/>
  </p:normalViewPr>
  <p:slideViewPr>
    <p:cSldViewPr>
      <p:cViewPr varScale="1">
        <p:scale>
          <a:sx n="78" d="100"/>
          <a:sy n="78" d="100"/>
        </p:scale>
        <p:origin x="110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A3E5A-7A64-4E52-BC9D-AD98544DAF54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2DF4D-6CB5-4931-B7C0-3058DEB154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48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2DF4D-6CB5-4931-B7C0-3058DEB154A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306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4840854-ED28-4E08-8186-DFBEFA5764F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3B1F446-2F4F-4FD7-A4B9-402701FEC52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548680"/>
            <a:ext cx="6172200" cy="18943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ОТЧЕТ О ПРОВЕДЕНИИ МЕСЯЧНИКА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«По </a:t>
            </a:r>
            <a:r>
              <a:rPr lang="ru-RU" dirty="0">
                <a:solidFill>
                  <a:schemeClr val="tx1"/>
                </a:solidFill>
              </a:rPr>
              <a:t>секрету всему свету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32240" y="5589240"/>
            <a:ext cx="2160240" cy="792088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</a:rPr>
              <a:t>ГКОУ КК ШКОЛА – ИНТЕРНАТ СТ-ЦА ЛЕННГРАДСКАЯ 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1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67600" cy="11430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Цель месячника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«По </a:t>
            </a:r>
            <a:r>
              <a:rPr lang="ru-RU" b="1" dirty="0">
                <a:solidFill>
                  <a:schemeClr val="tx1"/>
                </a:solidFill>
              </a:rPr>
              <a:t>секрету всему свету</a:t>
            </a:r>
            <a:r>
              <a:rPr lang="ru-RU" b="1" dirty="0" smtClean="0">
                <a:solidFill>
                  <a:schemeClr val="tx1"/>
                </a:solidFill>
              </a:rPr>
              <a:t>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2132856"/>
            <a:ext cx="7467600" cy="2736304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Цель месячника: </a:t>
            </a:r>
            <a:r>
              <a:rPr lang="ru-RU" dirty="0"/>
              <a:t>формирование у школьников с ограниченными возможностями здоровья целостной картины мира и понимания роли своей малой Родины в воспитании гуманной, социально активной личности, способной вести здоровый и безопасный  образ жизни.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4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Задачи месячника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««По секрету всему свету»»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556792"/>
            <a:ext cx="8208912" cy="5112568"/>
          </a:xfrm>
        </p:spPr>
        <p:txBody>
          <a:bodyPr/>
          <a:lstStyle/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образовательные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rgbClr val="C00000"/>
              </a:solidFill>
              <a:latin typeface="Verdana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1.Формировать чёткое представление об  истории, культуре, быте, природе Кубани.</a:t>
            </a:r>
            <a:endParaRPr lang="ru-RU" sz="1600" dirty="0">
              <a:latin typeface="Times New Roman" pitchFamily="18" charset="0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2.Пропагандировать знания правил  поведения в чрезвычайной ситуации.</a:t>
            </a:r>
            <a:endParaRPr lang="ru-RU" sz="1600" dirty="0">
              <a:latin typeface="Times New Roman" pitchFamily="18" charset="0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3.Привлекать молодёжь к проблемам здорового образа жизни, ориентированного на сохранение и укрепление здоровья, ответственности за свое будущее. </a:t>
            </a:r>
            <a:endParaRPr lang="ru-RU" sz="1600" dirty="0">
              <a:latin typeface="Times New Roman" pitchFamily="18" charset="0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коррекционно-развивающие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rgbClr val="C00000"/>
              </a:solidFill>
              <a:latin typeface="Verdana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 Формировать  умение устанавливать предметно практические связи, ориентироваться в пространстве.</a:t>
            </a:r>
            <a:endParaRPr lang="ru-RU" sz="1600" dirty="0">
              <a:latin typeface="Verdana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Развивать познавательный  интерес, творческую активность школьников.</a:t>
            </a:r>
            <a:endParaRPr lang="ru-RU" sz="1600" dirty="0">
              <a:latin typeface="Verdana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 Вводить в активный и пассивный словарь новые понятия, развивать речь, мышление, внимание.</a:t>
            </a:r>
            <a:endParaRPr lang="ru-RU" sz="1600" dirty="0">
              <a:latin typeface="Verdana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воспитательные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rgbClr val="C00000"/>
              </a:solidFill>
              <a:latin typeface="Verdana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1. Воспитывать  чувство любви к своей малой Родине, заботы и сострадания к себе и окружающим.</a:t>
            </a:r>
            <a:endParaRPr lang="ru-RU" sz="1600" dirty="0">
              <a:latin typeface="Verdana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Способствовать взаимопониманию и сотрудничеству между школьниками различных возрастных групп.</a:t>
            </a:r>
            <a:endParaRPr lang="ru-RU" sz="1600" dirty="0">
              <a:latin typeface="Verdana"/>
            </a:endParaRPr>
          </a:p>
          <a:p>
            <a:pPr marL="265176" lvl="0" indent="-265176" eaLnBrk="0" hangingPunct="0">
              <a:spcBef>
                <a:spcPts val="250"/>
              </a:spcBef>
              <a:buClr>
                <a:srgbClr val="F07F09"/>
              </a:buClr>
              <a:buSzPct val="80000"/>
              <a:buNone/>
              <a:tabLst>
                <a:tab pos="269875" algn="l"/>
              </a:tabLs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 Воспитывать потребность в  здоровом образе жизни. </a:t>
            </a:r>
            <a:endParaRPr lang="ru-RU" sz="1600" dirty="0">
              <a:latin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45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cap="none" dirty="0">
                <a:solidFill>
                  <a:schemeClr val="tx1"/>
                </a:solidFill>
              </a:rPr>
              <a:t>План месячника </a:t>
            </a:r>
            <a:br>
              <a:rPr lang="ru-RU" sz="4000" b="1" cap="none" dirty="0">
                <a:solidFill>
                  <a:schemeClr val="tx1"/>
                </a:solidFill>
              </a:rPr>
            </a:br>
            <a:r>
              <a:rPr lang="ru-RU" sz="4000" b="1" cap="none" dirty="0" smtClean="0">
                <a:solidFill>
                  <a:schemeClr val="tx1"/>
                </a:solidFill>
              </a:rPr>
              <a:t>«По </a:t>
            </a:r>
            <a:r>
              <a:rPr lang="ru-RU" sz="4000" b="1" cap="none" dirty="0">
                <a:solidFill>
                  <a:schemeClr val="tx1"/>
                </a:solidFill>
              </a:rPr>
              <a:t>секрету всему свету</a:t>
            </a:r>
            <a:r>
              <a:rPr lang="ru-RU" sz="4000" b="1" cap="none" dirty="0" smtClean="0">
                <a:solidFill>
                  <a:schemeClr val="tx1"/>
                </a:solidFill>
              </a:rPr>
              <a:t>»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29928105"/>
              </p:ext>
            </p:extLst>
          </p:nvPr>
        </p:nvGraphicFramePr>
        <p:xfrm>
          <a:off x="395537" y="1628800"/>
          <a:ext cx="8352926" cy="2470306"/>
        </p:xfrm>
        <a:graphic>
          <a:graphicData uri="http://schemas.openxmlformats.org/drawingml/2006/table">
            <a:tbl>
              <a:tblPr firstRow="1" firstCol="1" bandRow="1"/>
              <a:tblGrid>
                <a:gridCol w="536331"/>
                <a:gridCol w="4675793"/>
                <a:gridCol w="1211122"/>
                <a:gridCol w="1929680"/>
              </a:tblGrid>
              <a:tr h="2663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735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Месячник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«Месячник «По секрету всему свету»»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49"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Общешкольная линейка «В мир знаний – с новым звонком»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01.09.24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Шубина В.Э.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874"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4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Декада «В мире почемучек»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01.09.25 – 10.09.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Охрименко М.М.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77">
                <a:tc>
                  <a:txBody>
                    <a:bodyPr/>
                    <a:lstStyle/>
                    <a:p>
                      <a:pPr marL="368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Декада «Мой край родной, Кубань»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11.09.25-20.09.25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Василенко О.И.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77">
                <a:tc>
                  <a:txBody>
                    <a:bodyPr/>
                    <a:lstStyle/>
                    <a:p>
                      <a:pPr marL="368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Декада «Этот удивительный мир профессий»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21.09.25-30.09.25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Петренко С.А.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22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3365" y="7937"/>
            <a:ext cx="5730200" cy="86409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Открытие месячника </a:t>
            </a:r>
            <a:b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«По </a:t>
            </a:r>
            <a:r>
              <a:rPr lang="ru-RU" sz="2400" b="1" i="1" dirty="0">
                <a:solidFill>
                  <a:schemeClr val="bg1">
                    <a:lumMod val="10000"/>
                  </a:schemeClr>
                </a:solidFill>
              </a:rPr>
              <a:t>секрету всему </a:t>
            </a:r>
            <a:r>
              <a:rPr lang="ru-RU" sz="2400" b="1" i="1" dirty="0" smtClean="0">
                <a:solidFill>
                  <a:schemeClr val="bg1">
                    <a:lumMod val="10000"/>
                  </a:schemeClr>
                </a:solidFill>
              </a:rPr>
              <a:t>свету»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0375" y="4572255"/>
            <a:ext cx="40117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C00000"/>
                </a:solidFill>
              </a:rPr>
              <a:t>Общешкольная </a:t>
            </a:r>
            <a:r>
              <a:rPr lang="ru-RU" sz="1400" b="1" i="1" dirty="0">
                <a:solidFill>
                  <a:srgbClr val="C00000"/>
                </a:solidFill>
              </a:rPr>
              <a:t>линейка «В мир знаний – с новым звонком»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17321" y="4572255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C00000"/>
                </a:solidFill>
              </a:rPr>
              <a:t>Беседа на тему: «Трагедия, которую никто не забудет» </a:t>
            </a:r>
            <a:endParaRPr lang="ru-RU" sz="1400" b="1" i="1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63" y="1623336"/>
            <a:ext cx="3675880" cy="275691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781" y="1623336"/>
            <a:ext cx="3994740" cy="27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2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60338"/>
            <a:ext cx="5730200" cy="86409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cap="none" dirty="0">
                <a:solidFill>
                  <a:schemeClr val="tx1"/>
                </a:solidFill>
              </a:rPr>
              <a:t>План </a:t>
            </a:r>
            <a:r>
              <a:rPr lang="ru-RU" sz="2400" b="1" i="1" cap="none" dirty="0" smtClean="0">
                <a:solidFill>
                  <a:schemeClr val="tx1"/>
                </a:solidFill>
              </a:rPr>
              <a:t>работы декады </a:t>
            </a:r>
            <a:br>
              <a:rPr lang="ru-RU" sz="2400" b="1" i="1" cap="none" dirty="0" smtClean="0">
                <a:solidFill>
                  <a:schemeClr val="tx1"/>
                </a:solidFill>
              </a:rPr>
            </a:br>
            <a:r>
              <a:rPr lang="ru-RU" sz="2400" b="1" i="1" cap="none" dirty="0" smtClean="0">
                <a:solidFill>
                  <a:schemeClr val="tx1"/>
                </a:solidFill>
              </a:rPr>
              <a:t>«</a:t>
            </a:r>
            <a:r>
              <a:rPr lang="ru-RU" sz="2400" b="1" i="1" cap="none" dirty="0">
                <a:solidFill>
                  <a:schemeClr val="tx1"/>
                </a:solidFill>
              </a:rPr>
              <a:t>В мире почемучек» 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29415187"/>
              </p:ext>
            </p:extLst>
          </p:nvPr>
        </p:nvGraphicFramePr>
        <p:xfrm>
          <a:off x="755576" y="1484783"/>
          <a:ext cx="7776864" cy="3461877"/>
        </p:xfrm>
        <a:graphic>
          <a:graphicData uri="http://schemas.openxmlformats.org/drawingml/2006/table">
            <a:tbl>
              <a:tblPr firstRow="1" firstCol="1" bandRow="1"/>
              <a:tblGrid>
                <a:gridCol w="499343"/>
                <a:gridCol w="3965153"/>
                <a:gridCol w="1224136"/>
                <a:gridCol w="2088232"/>
              </a:tblGrid>
              <a:tr h="758831"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Декада «В мире почемучек» 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01.09.25 – 10.09.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Охрименко М.М.</a:t>
                      </a:r>
                      <a:endParaRPr lang="ru-RU" sz="1100" b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831">
                <a:tc>
                  <a:txBody>
                    <a:bodyPr/>
                    <a:lstStyle/>
                    <a:p>
                      <a:pPr marR="412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2.1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Рисунки на асфальте «Мое лето»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02.09.25</a:t>
                      </a:r>
                      <a:endParaRPr lang="ru-RU" sz="1100" b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88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2.2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Информационный час «День победы над Японией, окончание Второй мировой </a:t>
                      </a: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войны»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03.09.25</a:t>
                      </a:r>
                      <a:endParaRPr lang="ru-RU" sz="1100" b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0839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2.3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«Эстафета зеленого огонька» </a:t>
                      </a: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08.09.25</a:t>
                      </a:r>
                      <a:endParaRPr lang="ru-RU" sz="1100" b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88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2.4 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Спортивная программа «Дружная семья»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10.09.25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722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-134581"/>
            <a:ext cx="5730200" cy="1199437"/>
          </a:xfrm>
        </p:spPr>
        <p:txBody>
          <a:bodyPr>
            <a:normAutofit/>
          </a:bodyPr>
          <a:lstStyle/>
          <a:p>
            <a:pPr lvl="0" algn="ctr">
              <a:lnSpc>
                <a:spcPct val="107000"/>
              </a:lnSpc>
              <a:spcBef>
                <a:spcPts val="0"/>
              </a:spcBef>
            </a:pPr>
            <a:r>
              <a:rPr lang="ru-RU" sz="2700" b="1" i="1" cap="none" dirty="0">
                <a:solidFill>
                  <a:srgbClr val="000000"/>
                </a:solidFill>
                <a:ea typeface="Times New Roman"/>
                <a:cs typeface="Times New Roman"/>
              </a:rPr>
              <a:t>Декада «В мире почемучек» </a:t>
            </a:r>
            <a: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799296" y="465138"/>
            <a:ext cx="746760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</a:rPr>
              <a:t>Рисунки на асфальте «Мое лето»</a:t>
            </a:r>
          </a:p>
        </p:txBody>
      </p:sp>
      <p:sp>
        <p:nvSpPr>
          <p:cNvPr id="6" name="AutoShape 2" descr="blob:https://web.telegram.org/a5ba1ed3-5f12-4443-aa80-0b676ee360a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 descr="blob:https://web.telegram.org/e0aebd5d-d38e-40a9-a930-927d38fb1492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F:\Users\hp\Desktop\фото 25-26\Без имени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67" y="924216"/>
            <a:ext cx="3529979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F:\Users\hp\Desktop\фото 25-26\Без имени.jpg1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10346"/>
            <a:ext cx="2354580" cy="25061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37452" y="375247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cs typeface="Times New Roman" pitchFamily="18" charset="0"/>
              </a:rPr>
              <a:t>Информационный час «День победы над Японией, окончание Второй мировой войны»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09" y="4332005"/>
            <a:ext cx="3176587" cy="2389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Рисунок 16" descr="F:\Users\hp\Desktop\фото 25-26\Без имени.jpgннн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257" y="4372863"/>
            <a:ext cx="3168650" cy="2376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539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-134581"/>
            <a:ext cx="5730200" cy="1199437"/>
          </a:xfrm>
        </p:spPr>
        <p:txBody>
          <a:bodyPr>
            <a:normAutofit/>
          </a:bodyPr>
          <a:lstStyle/>
          <a:p>
            <a:pPr lvl="0" algn="ctr">
              <a:lnSpc>
                <a:spcPct val="107000"/>
              </a:lnSpc>
              <a:spcBef>
                <a:spcPts val="0"/>
              </a:spcBef>
            </a:pPr>
            <a:r>
              <a:rPr lang="ru-RU" sz="2700" b="1" i="1" cap="none" dirty="0">
                <a:solidFill>
                  <a:srgbClr val="000000"/>
                </a:solidFill>
                <a:ea typeface="Times New Roman"/>
                <a:cs typeface="Times New Roman"/>
              </a:rPr>
              <a:t>Декада </a:t>
            </a:r>
            <a:r>
              <a:rPr lang="ru-RU" sz="2700" b="1" i="1" cap="none" dirty="0">
                <a:solidFill>
                  <a:srgbClr val="000000"/>
                </a:solidFill>
                <a:ea typeface="Times New Roman"/>
                <a:cs typeface="Times New Roman"/>
              </a:rPr>
              <a:t>«В мире почемучек» </a:t>
            </a:r>
            <a: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765175" y="465137"/>
            <a:ext cx="746760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>
                <a:solidFill>
                  <a:srgbClr val="C00000"/>
                </a:solidFill>
              </a:rPr>
              <a:t>«Эстафета зеленого огонька» </a:t>
            </a:r>
          </a:p>
        </p:txBody>
      </p:sp>
      <p:sp>
        <p:nvSpPr>
          <p:cNvPr id="6" name="AutoShape 2" descr="blob:https://web.telegram.org/a5ba1ed3-5f12-4443-aa80-0b676ee360a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 descr="blob:https://web.telegram.org/e0aebd5d-d38e-40a9-a930-927d38fb1492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3212976"/>
            <a:ext cx="64618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Спортивная программа «Дружная семья»</a:t>
            </a:r>
          </a:p>
        </p:txBody>
      </p:sp>
      <p:pic>
        <p:nvPicPr>
          <p:cNvPr id="15" name="Рисунок 14" descr="F:\Users\hp\Desktop\фото 25-26\Без имени.jpg4141444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17" y="996000"/>
            <a:ext cx="2748280" cy="206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F:\Users\hp\Desktop\фото 25-26\Без имеппппни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84569"/>
            <a:ext cx="2778125" cy="208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634" y="995999"/>
            <a:ext cx="2640013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 descr="F:\Users\hp\Desktop\фото 25-26\Без имени.jpg121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747009"/>
            <a:ext cx="2288540" cy="3052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747009"/>
            <a:ext cx="2490093" cy="300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Рисунок 20" descr="F:\Users\hp\Desktop\фото 25-26\Без имллллни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458" y="3838894"/>
            <a:ext cx="3064701" cy="29154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64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60337"/>
            <a:ext cx="5730200" cy="886699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7000"/>
              </a:lnSpc>
              <a:spcBef>
                <a:spcPts val="0"/>
              </a:spcBef>
            </a:pPr>
            <a:r>
              <a:rPr lang="ru-RU" sz="2700" b="1" i="1" cap="none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blob:https://web.telegram.org/a5ba1ed3-5f12-4443-aa80-0b676ee360a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 descr="blob:https://web.telegram.org/e0aebd5d-d38e-40a9-a930-927d38fb1492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26632641"/>
              </p:ext>
            </p:extLst>
          </p:nvPr>
        </p:nvGraphicFramePr>
        <p:xfrm>
          <a:off x="612775" y="1556793"/>
          <a:ext cx="7847657" cy="3168350"/>
        </p:xfrm>
        <a:graphic>
          <a:graphicData uri="http://schemas.openxmlformats.org/drawingml/2006/table">
            <a:tbl>
              <a:tblPr firstRow="1" firstCol="1" bandRow="1"/>
              <a:tblGrid>
                <a:gridCol w="472242"/>
                <a:gridCol w="4117053"/>
                <a:gridCol w="1488793"/>
                <a:gridCol w="1769569"/>
              </a:tblGrid>
              <a:tr h="746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 pitchFamily="18" charset="0"/>
                        </a:rPr>
                        <a:t>3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"/>
                        </a:spcAft>
                      </a:pPr>
                      <a:r>
                        <a:rPr lang="ru-RU" sz="16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 pitchFamily="18" charset="0"/>
                        </a:rPr>
                        <a:t>Декада «Мой край родной, Кубань»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 pitchFamily="18" charset="0"/>
                        </a:rPr>
                        <a:t>   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 pitchFamily="18" charset="0"/>
                        </a:rPr>
                        <a:t>11.09.25-20.09.25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Василенко О.И.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996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 pitchFamily="18" charset="0"/>
                        </a:rPr>
                        <a:t>3.1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Устный журнал «Знай и люби свой край (5 -8 кл.)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11.09.25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5996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 pitchFamily="18" charset="0"/>
                        </a:rPr>
                        <a:t>3.2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Спортивные мероприятия «Казачьи забавы» – (6 -8кл.)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16.09.25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5996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 pitchFamily="18" charset="0"/>
                        </a:rPr>
                        <a:t>3.3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Конкурс стихов «Край родной навек любимый» (3 – 10 кл)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18.09.25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3410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 pitchFamily="18" charset="0"/>
                        </a:rPr>
                        <a:t>3.4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Выставка рисунков «Моя Кубань»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 pitchFamily="18" charset="0"/>
                        </a:rPr>
                        <a:t>19.09.25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12775" y="160337"/>
            <a:ext cx="7928049" cy="1263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50"/>
              </a:spcAft>
            </a:pPr>
            <a:r>
              <a:rPr lang="ru-RU" sz="2400" b="1" dirty="0">
                <a:latin typeface="+mj-lt"/>
              </a:rPr>
              <a:t>План </a:t>
            </a:r>
            <a:r>
              <a:rPr lang="ru-RU" sz="2400" b="1" dirty="0" smtClean="0">
                <a:latin typeface="+mj-lt"/>
              </a:rPr>
              <a:t>работы </a:t>
            </a:r>
            <a:r>
              <a:rPr lang="ru-RU" sz="2400" b="1" i="1" dirty="0">
                <a:solidFill>
                  <a:srgbClr val="000000"/>
                </a:solidFill>
                <a:latin typeface="+mj-lt"/>
              </a:rPr>
              <a:t>д</a:t>
            </a:r>
            <a:r>
              <a:rPr lang="ru-RU" sz="2400" b="1" i="1" dirty="0" smtClean="0">
                <a:solidFill>
                  <a:srgbClr val="000000"/>
                </a:solidFill>
                <a:latin typeface="+mj-lt"/>
                <a:ea typeface="Times New Roman"/>
              </a:rPr>
              <a:t>екада </a:t>
            </a:r>
          </a:p>
          <a:p>
            <a:pPr algn="ctr">
              <a:lnSpc>
                <a:spcPct val="107000"/>
              </a:lnSpc>
              <a:spcAft>
                <a:spcPts val="150"/>
              </a:spcAft>
            </a:pPr>
            <a:r>
              <a:rPr lang="ru-RU" sz="2400" b="1" i="1" dirty="0" smtClean="0">
                <a:solidFill>
                  <a:srgbClr val="000000"/>
                </a:solidFill>
                <a:latin typeface="+mj-lt"/>
                <a:ea typeface="Times New Roman"/>
              </a:rPr>
              <a:t>«</a:t>
            </a:r>
            <a:r>
              <a:rPr lang="ru-RU" sz="2400" b="1" i="1" dirty="0">
                <a:solidFill>
                  <a:srgbClr val="000000"/>
                </a:solidFill>
                <a:latin typeface="+mj-lt"/>
                <a:ea typeface="Times New Roman"/>
              </a:rPr>
              <a:t>Мой край родной, Кубань»</a:t>
            </a:r>
            <a:endParaRPr lang="ru-RU" dirty="0">
              <a:solidFill>
                <a:srgbClr val="000000"/>
              </a:solidFill>
              <a:latin typeface="+mj-lt"/>
              <a:ea typeface="Calibri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+mj-lt"/>
                <a:ea typeface="Times New Roman"/>
                <a:cs typeface="Times New Roman"/>
              </a:rPr>
              <a:t> </a:t>
            </a:r>
            <a:endParaRPr lang="ru-RU" sz="1600" dirty="0">
              <a:solidFill>
                <a:srgbClr val="C00000"/>
              </a:solidFill>
              <a:effectLst/>
              <a:latin typeface="+mj-lt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78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70303"/>
            <a:ext cx="7776604" cy="119943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</a:pPr>
            <a:r>
              <a:rPr lang="ru-RU" sz="3200" b="1" i="1" dirty="0" smtClean="0">
                <a:solidFill>
                  <a:schemeClr val="tx1"/>
                </a:solidFill>
                <a:ea typeface="Times New Roman"/>
                <a:cs typeface="Times New Roman"/>
              </a:rPr>
              <a:t>Декада «</a:t>
            </a:r>
            <a:r>
              <a:rPr lang="ru-RU" sz="3200" b="1" i="1" dirty="0">
                <a:solidFill>
                  <a:schemeClr val="tx1"/>
                </a:solidFill>
                <a:ea typeface="Times New Roman"/>
                <a:cs typeface="Times New Roman"/>
              </a:rPr>
              <a:t>Мой край родной, Кубань»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blob:https://web.telegram.org/a5ba1ed3-5f12-4443-aa80-0b676ee360a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 descr="blob:https://web.telegram.org/e0aebd5d-d38e-40a9-a930-927d38fb1492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79429" y="865162"/>
            <a:ext cx="7100021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 smtClean="0">
                <a:solidFill>
                  <a:srgbClr val="C00000"/>
                </a:solidFill>
                <a:latin typeface="+mj-lt"/>
                <a:ea typeface="Times New Roman"/>
                <a:cs typeface="Times New Roman"/>
              </a:rPr>
              <a:t>Устный </a:t>
            </a:r>
            <a:r>
              <a:rPr lang="ru-RU" sz="2400" b="1" i="1" dirty="0">
                <a:solidFill>
                  <a:srgbClr val="C00000"/>
                </a:solidFill>
                <a:latin typeface="+mj-lt"/>
                <a:ea typeface="Times New Roman"/>
                <a:cs typeface="Times New Roman"/>
              </a:rPr>
              <a:t>журнал «Знай и люби свой край </a:t>
            </a:r>
            <a:endParaRPr lang="ru-RU" b="1" i="1" dirty="0">
              <a:solidFill>
                <a:srgbClr val="C00000"/>
              </a:solidFill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19642" y="3851756"/>
            <a:ext cx="6019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Спортивные </a:t>
            </a:r>
            <a:r>
              <a:rPr lang="ru-RU" b="1" i="1" dirty="0">
                <a:solidFill>
                  <a:srgbClr val="C00000"/>
                </a:solidFill>
              </a:rPr>
              <a:t>мероприятия «Казачьи забавы» 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5" y="4331557"/>
            <a:ext cx="3168352" cy="237626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77" y="4331557"/>
            <a:ext cx="2845188" cy="24098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99" y="1319613"/>
            <a:ext cx="3388717" cy="254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6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185390"/>
            <a:ext cx="8424936" cy="1059534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</a:pPr>
            <a:r>
              <a:rPr lang="ru-RU" sz="3200" b="1" i="1" dirty="0">
                <a:solidFill>
                  <a:schemeClr val="tx1"/>
                </a:solidFill>
                <a:ea typeface="Times New Roman"/>
                <a:cs typeface="Times New Roman"/>
              </a:rPr>
              <a:t>Декада </a:t>
            </a:r>
            <a:r>
              <a:rPr lang="ru-RU" sz="3200" b="1" i="1" dirty="0" smtClean="0">
                <a:solidFill>
                  <a:schemeClr val="tx1"/>
                </a:solidFill>
                <a:ea typeface="Times New Roman"/>
                <a:cs typeface="Times New Roman"/>
              </a:rPr>
              <a:t>«</a:t>
            </a:r>
            <a:r>
              <a:rPr lang="ru-RU" sz="3200" b="1" i="1" dirty="0">
                <a:solidFill>
                  <a:schemeClr val="tx1"/>
                </a:solidFill>
                <a:ea typeface="Times New Roman"/>
                <a:cs typeface="Times New Roman"/>
              </a:rPr>
              <a:t>Мой край родной, Кубань»</a:t>
            </a:r>
            <a:r>
              <a:rPr lang="ru-RU" sz="1600" b="1" dirty="0">
                <a:solidFill>
                  <a:srgbClr val="000000"/>
                </a:solidFill>
                <a:ea typeface="Calibri"/>
                <a:cs typeface="Times New Roman"/>
              </a:rPr>
              <a:t/>
            </a:r>
            <a:br>
              <a:rPr lang="ru-RU" sz="1600" b="1" dirty="0">
                <a:solidFill>
                  <a:srgbClr val="000000"/>
                </a:solidFill>
                <a:ea typeface="Calibri"/>
                <a:cs typeface="Times New Roman"/>
              </a:rPr>
            </a:br>
            <a:r>
              <a:rPr lang="ru-RU" sz="2000" b="1" dirty="0">
                <a:solidFill>
                  <a:srgbClr val="C00000"/>
                </a:solidFill>
                <a:ea typeface="Calibri"/>
              </a:rPr>
              <a:t>Конкурс стихов «Край родной навек любимый» 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blob:https://web.telegram.org/a5ba1ed3-5f12-4443-aa80-0b676ee360a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 descr="blob:https://web.telegram.org/e0aebd5d-d38e-40a9-a930-927d38fb1492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50" y="1445028"/>
            <a:ext cx="3491684" cy="26187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32892" y="4152843"/>
            <a:ext cx="5777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+mj-lt"/>
                <a:ea typeface="Calibri"/>
              </a:rPr>
              <a:t>Выставка рисунков «Моя Кубань»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45028"/>
            <a:ext cx="4187957" cy="26187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7" b="35261"/>
          <a:stretch/>
        </p:blipFill>
        <p:spPr>
          <a:xfrm>
            <a:off x="639681" y="4703560"/>
            <a:ext cx="2879105" cy="1896097"/>
          </a:xfrm>
          <a:prstGeom prst="rect">
            <a:avLst/>
          </a:prstGeom>
        </p:spPr>
      </p:pic>
      <p:pic>
        <p:nvPicPr>
          <p:cNvPr id="6146" name="Picture 2" descr="G:\143176c0-23f1-4829-bd0c-55a231810fb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1" b="40125"/>
          <a:stretch/>
        </p:blipFill>
        <p:spPr bwMode="auto">
          <a:xfrm>
            <a:off x="4499992" y="4730565"/>
            <a:ext cx="2967430" cy="189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06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265265"/>
            <a:ext cx="8152457" cy="119943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</a:pPr>
            <a:r>
              <a:rPr lang="ru-RU" sz="3200" b="1" dirty="0" smtClean="0"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>План </a:t>
            </a:r>
            <a:r>
              <a:rPr lang="ru-RU" sz="3200" b="1" dirty="0"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>д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>екады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</a:br>
            <a:r>
              <a:rPr lang="ru-RU" sz="3200" b="1" dirty="0" smtClean="0"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>«Этот </a:t>
            </a:r>
            <a:r>
              <a:rPr lang="ru-RU" sz="3200" b="1" dirty="0"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>удивительный мир профессий» </a:t>
            </a: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blob:https://web.telegram.org/a5ba1ed3-5f12-4443-aa80-0b676ee360a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 descr="blob:https://web.telegram.org/e0aebd5d-d38e-40a9-a930-927d38fb1492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989341"/>
              </p:ext>
            </p:extLst>
          </p:nvPr>
        </p:nvGraphicFramePr>
        <p:xfrm>
          <a:off x="612773" y="1569629"/>
          <a:ext cx="7991674" cy="2952328"/>
        </p:xfrm>
        <a:graphic>
          <a:graphicData uri="http://schemas.openxmlformats.org/drawingml/2006/table">
            <a:tbl>
              <a:tblPr firstRow="1" firstCol="1" bandRow="1"/>
              <a:tblGrid>
                <a:gridCol w="505574"/>
                <a:gridCol w="4407648"/>
                <a:gridCol w="1141668"/>
                <a:gridCol w="1936784"/>
              </a:tblGrid>
              <a:tr h="7842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Декада «Этот удивительный мир профессий»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21.09.25-30.09.25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Петренко С.А.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049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4.1 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Викторина «Азбука профессий»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22.09.25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7672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4.2 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Галерея необычных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профессий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23.09.25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4279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4.3 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Заочная экскурсия «Парад профессий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24.09.25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049">
                <a:tc>
                  <a:txBody>
                    <a:bodyPr/>
                    <a:lstStyle/>
                    <a:p>
                      <a:pPr marL="368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4.4 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Спорт час «Спортивная экспедиция</a:t>
                      </a:r>
                      <a:r>
                        <a:rPr lang="ru-RU" sz="1800" i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29.09.25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310" marR="26035" marT="6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09625" y="3163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30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71225"/>
            <a:ext cx="6552728" cy="809504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7000"/>
              </a:lnSpc>
              <a:spcBef>
                <a:spcPts val="0"/>
              </a:spcBef>
            </a:pPr>
            <a:r>
              <a:rPr lang="ru-RU" sz="2000" b="1" i="1" cap="none" dirty="0">
                <a:solidFill>
                  <a:srgbClr val="000000"/>
                </a:solidFill>
                <a:latin typeface="+mn-lt"/>
                <a:ea typeface="Calibri"/>
                <a:cs typeface="Times New Roman"/>
              </a:rPr>
              <a:t>Декада «Этот удивительный мир профессий» </a:t>
            </a:r>
            <a: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765175" y="617538"/>
            <a:ext cx="7911281" cy="43204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i="1" dirty="0">
                <a:solidFill>
                  <a:srgbClr val="C00000"/>
                </a:solidFill>
              </a:rPr>
              <a:t>Виртуальная экскурсия «Мой край родной…»</a:t>
            </a:r>
          </a:p>
          <a:p>
            <a:pPr marL="0" indent="0" algn="ctr">
              <a:buNone/>
            </a:pP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6" name="AutoShape 2" descr="blob:https://web.telegram.org/a5ba1ed3-5f12-4443-aa80-0b676ee360a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 descr="blob:https://web.telegram.org/e0aebd5d-d38e-40a9-a930-927d38fb1492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461107" y="3422193"/>
            <a:ext cx="6075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+mj-lt"/>
                <a:ea typeface="Calibri"/>
              </a:rPr>
              <a:t>Галерея </a:t>
            </a:r>
            <a:r>
              <a:rPr lang="ru-RU" b="1" i="1" dirty="0">
                <a:solidFill>
                  <a:srgbClr val="C00000"/>
                </a:solidFill>
                <a:latin typeface="+mj-lt"/>
                <a:ea typeface="Calibri"/>
              </a:rPr>
              <a:t>необычных профессий </a:t>
            </a:r>
            <a:endParaRPr lang="ru-RU" b="1" i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46" y="977074"/>
            <a:ext cx="3286125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2486025" cy="1870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 descr="H:\декады\7cfc751b-8e0c-40fa-b433-29ca6650dc66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23" y="3791525"/>
            <a:ext cx="3810006" cy="2880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 descr="H:\декады\2c7ce13c-2f2e-4ae6-8bd4-20f90a830ac5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91525"/>
            <a:ext cx="3861544" cy="2880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8294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75" y="-4953"/>
            <a:ext cx="8000057" cy="913674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7000"/>
              </a:lnSpc>
              <a:spcBef>
                <a:spcPts val="0"/>
              </a:spcBef>
            </a:pPr>
            <a:r>
              <a:rPr lang="ru-RU" sz="2700" b="1" i="1" cap="none" dirty="0" smtClean="0">
                <a:solidFill>
                  <a:srgbClr val="000000"/>
                </a:solidFill>
                <a:latin typeface="+mn-lt"/>
                <a:ea typeface="Calibri"/>
                <a:cs typeface="Times New Roman"/>
              </a:rPr>
              <a:t>Декада </a:t>
            </a:r>
            <a:r>
              <a:rPr lang="ru-RU" sz="2700" b="1" i="1" cap="none" dirty="0">
                <a:solidFill>
                  <a:srgbClr val="000000"/>
                </a:solidFill>
                <a:ea typeface="Calibri"/>
                <a:cs typeface="Times New Roman"/>
              </a:rPr>
              <a:t>«Этот удивительный мир профессий» </a:t>
            </a:r>
            <a: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cap="none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r>
              <a:rPr lang="ru-RU" sz="2000" b="1" i="1" cap="none" dirty="0" smtClean="0">
                <a:solidFill>
                  <a:srgbClr val="C00000"/>
                </a:solidFill>
                <a:ea typeface="Calibri"/>
                <a:cs typeface="Times New Roman"/>
              </a:rPr>
              <a:t>Заочная </a:t>
            </a:r>
            <a:r>
              <a:rPr lang="ru-RU" sz="2000" b="1" i="1" cap="none" dirty="0">
                <a:solidFill>
                  <a:srgbClr val="C00000"/>
                </a:solidFill>
                <a:ea typeface="Calibri"/>
                <a:cs typeface="Times New Roman"/>
              </a:rPr>
              <a:t>экскурсия «Парад профессий»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4" name="AutoShape 5" descr="blob:https://web.telegram.org/c42fc04c-d965-4616-8536-6ac7061778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blob:https://web.telegram.org/d1af73ec-bef9-4ac9-ab6f-657c8fa8711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blob:https://web.telegram.org/a5ba1ed3-5f12-4443-aa80-0b676ee360a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 descr="blob:https://web.telegram.org/e0aebd5d-d38e-40a9-a930-927d38fb1492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80728"/>
            <a:ext cx="3177026" cy="2421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841" y="1101862"/>
            <a:ext cx="3240639" cy="23007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176164" y="3651499"/>
            <a:ext cx="45411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  <a:latin typeface="Times New Roman"/>
                <a:ea typeface="Calibri"/>
              </a:rPr>
              <a:t>Спорт час «Спортивная экспедиция»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43" y="4075628"/>
            <a:ext cx="3441037" cy="2649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81" y="4066833"/>
            <a:ext cx="3438692" cy="2644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18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401</TotalTime>
  <Words>560</Words>
  <Application>Microsoft Office PowerPoint</Application>
  <PresentationFormat>Экран (4:3)</PresentationFormat>
  <Paragraphs>115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Century Schoolbook</vt:lpstr>
      <vt:lpstr>Times New Roman</vt:lpstr>
      <vt:lpstr>Verdana</vt:lpstr>
      <vt:lpstr>Wingdings</vt:lpstr>
      <vt:lpstr>Wingdings 2</vt:lpstr>
      <vt:lpstr>Эркер</vt:lpstr>
      <vt:lpstr>ОТЧЕТ О ПРОВЕДЕНИИ МЕСЯЧНИКА  «По секрету всему свету»</vt:lpstr>
      <vt:lpstr>Цель месячника «По секрету всему свету»</vt:lpstr>
      <vt:lpstr>Задачи месячника  ««По секрету всему свету»»</vt:lpstr>
      <vt:lpstr>План месячника  «По секрету всему свету»</vt:lpstr>
      <vt:lpstr>Открытие месячника  «По секрету всему свету»</vt:lpstr>
      <vt:lpstr>План работы декады  «В мире почемучек» </vt:lpstr>
      <vt:lpstr>Декада «В мире почемучек»   </vt:lpstr>
      <vt:lpstr>Декада «В мире почемучек»   </vt:lpstr>
      <vt:lpstr>   </vt:lpstr>
      <vt:lpstr>Декада «Мой край родной, Кубань» </vt:lpstr>
      <vt:lpstr>Декада «Мой край родной, Кубань» Конкурс стихов «Край родной навек любимый» </vt:lpstr>
      <vt:lpstr>План декады «Этот удивительный мир профессий»  </vt:lpstr>
      <vt:lpstr>Декада «Этот удивительный мир профессий»   </vt:lpstr>
      <vt:lpstr>Декада «Этот удивительный мир профессий»  Заочная экскурсия «Парад профессий»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ПРОВЕДЕНИИ МЕСЯЧНИКА «Я ЖИВУ НА КУБАНИ»</dc:title>
  <dc:creator>ЗамдирКР</dc:creator>
  <cp:lastModifiedBy>eduardsubin8@gmail.com</cp:lastModifiedBy>
  <cp:revision>31</cp:revision>
  <dcterms:created xsi:type="dcterms:W3CDTF">2024-10-21T09:24:36Z</dcterms:created>
  <dcterms:modified xsi:type="dcterms:W3CDTF">2025-10-10T15:10:13Z</dcterms:modified>
</cp:coreProperties>
</file>