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64" r:id="rId4"/>
    <p:sldId id="262" r:id="rId5"/>
    <p:sldId id="266" r:id="rId6"/>
    <p:sldId id="265" r:id="rId7"/>
    <p:sldId id="278" r:id="rId8"/>
    <p:sldId id="268" r:id="rId9"/>
    <p:sldId id="287" r:id="rId10"/>
    <p:sldId id="261" r:id="rId11"/>
    <p:sldId id="276" r:id="rId12"/>
    <p:sldId id="275" r:id="rId13"/>
    <p:sldId id="274" r:id="rId14"/>
    <p:sldId id="285" r:id="rId15"/>
    <p:sldId id="272" r:id="rId16"/>
    <p:sldId id="271" r:id="rId17"/>
    <p:sldId id="270" r:id="rId18"/>
    <p:sldId id="269" r:id="rId19"/>
    <p:sldId id="279" r:id="rId20"/>
    <p:sldId id="280" r:id="rId21"/>
    <p:sldId id="281" r:id="rId22"/>
    <p:sldId id="286" r:id="rId23"/>
    <p:sldId id="282" r:id="rId24"/>
    <p:sldId id="284" r:id="rId25"/>
    <p:sldId id="283" r:id="rId26"/>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slow">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heel spokes="8"/>
  </p:transition>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hyperlink" Target="http://www.itcmarchetti.net/Sito%20con%20Frame/foto%20storia%20krasnodar/battaglia.jpg"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www.kubanarchive.ru/content/kuban45/53.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ekaterinodar.blogspot.hu/2013/11/blog-post_6983.html" TargetMode="External"/><Relationship Id="rId2" Type="http://schemas.openxmlformats.org/officeDocument/2006/relationships/hyperlink" Target="http://www.ignatovka.ru/index.php?catid=26:2010-10-12-10-11-25&amp;id=628:71-&amp;Itemid=78&amp;option=com_content&amp;view=article" TargetMode="External"/><Relationship Id="rId1" Type="http://schemas.openxmlformats.org/officeDocument/2006/relationships/slideLayout" Target="../slideLayouts/slideLayout2.xml"/><Relationship Id="rId6" Type="http://schemas.openxmlformats.org/officeDocument/2006/relationships/hyperlink" Target="http://www.superkuban.ru/12.02.02/NB22C002.html" TargetMode="External"/><Relationship Id="rId5" Type="http://schemas.openxmlformats.org/officeDocument/2006/relationships/hyperlink" Target="http://kubanarchive.ru/kratkayachronika1945/1943/?v=1" TargetMode="External"/><Relationship Id="rId4" Type="http://schemas.openxmlformats.org/officeDocument/2006/relationships/hyperlink" Target="http://kindlebook.ru/referat/12-fevralia-den-osvobozhdeniia-goroda-krasnodara-ot-nemetckofashistskikh-zakhvatchik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11000" r="-11000"/>
          </a:stretch>
        </a:blipFill>
        <a:effectLst/>
      </p:bgPr>
    </p:bg>
    <p:spTree>
      <p:nvGrpSpPr>
        <p:cNvPr id="1" name=""/>
        <p:cNvGrpSpPr/>
        <p:nvPr/>
      </p:nvGrpSpPr>
      <p:grpSpPr>
        <a:xfrm>
          <a:off x="0" y="0"/>
          <a:ext cx="0" cy="0"/>
          <a:chOff x="0" y="0"/>
          <a:chExt cx="0" cy="0"/>
        </a:xfrm>
      </p:grpSpPr>
      <p:sp>
        <p:nvSpPr>
          <p:cNvPr id="3" name="Прямоугольник 2"/>
          <p:cNvSpPr/>
          <p:nvPr/>
        </p:nvSpPr>
        <p:spPr>
          <a:xfrm>
            <a:off x="1371600" y="152401"/>
            <a:ext cx="6019800" cy="369332"/>
          </a:xfrm>
          <a:prstGeom prst="rect">
            <a:avLst/>
          </a:prstGeom>
        </p:spPr>
        <p:txBody>
          <a:bodyPr wrap="square">
            <a:spAutoFit/>
          </a:bodyPr>
          <a:lstStyle/>
          <a:p>
            <a:pPr algn="ctr"/>
            <a:r>
              <a:rPr lang="ru-RU" b="1" dirty="0" smtClean="0">
                <a:latin typeface="Times New Roman" pitchFamily="18" charset="0"/>
                <a:cs typeface="Times New Roman" pitchFamily="18" charset="0"/>
              </a:rPr>
              <a:t> </a:t>
            </a:r>
            <a:endParaRPr lang="ru-RU" dirty="0"/>
          </a:p>
        </p:txBody>
      </p:sp>
      <p:sp>
        <p:nvSpPr>
          <p:cNvPr id="4" name="Прямоугольник 3"/>
          <p:cNvSpPr/>
          <p:nvPr/>
        </p:nvSpPr>
        <p:spPr>
          <a:xfrm>
            <a:off x="914400" y="1524001"/>
            <a:ext cx="7620000" cy="769441"/>
          </a:xfrm>
          <a:prstGeom prst="rect">
            <a:avLst/>
          </a:prstGeom>
        </p:spPr>
        <p:txBody>
          <a:bodyPr wrap="square">
            <a:spAutoFit/>
          </a:bodyPr>
          <a:lstStyle/>
          <a:p>
            <a:pPr algn="ctr">
              <a:buNone/>
            </a:pPr>
            <a:r>
              <a:rPr lang="ru-RU" sz="4400" b="1" dirty="0" smtClean="0">
                <a:latin typeface="Times New Roman" pitchFamily="18" charset="0"/>
                <a:cs typeface="Times New Roman" pitchFamily="18" charset="0"/>
              </a:rPr>
              <a:t>ПОМНИМ И ГОРДИМСЯ…</a:t>
            </a:r>
          </a:p>
        </p:txBody>
      </p:sp>
      <p:pic>
        <p:nvPicPr>
          <p:cNvPr id="5" name="Picture 2" descr="Завтра краснодарские единороссы выйдут на митинг к Вечному о…"/>
          <p:cNvPicPr>
            <a:picLocks noChangeAspect="1" noChangeArrowheads="1"/>
          </p:cNvPicPr>
          <p:nvPr/>
        </p:nvPicPr>
        <p:blipFill>
          <a:blip r:embed="rId3" cstate="print"/>
          <a:srcRect/>
          <a:stretch>
            <a:fillRect/>
          </a:stretch>
        </p:blipFill>
        <p:spPr bwMode="auto">
          <a:xfrm>
            <a:off x="4495800" y="2362200"/>
            <a:ext cx="3810000" cy="2438400"/>
          </a:xfrm>
          <a:prstGeom prst="rect">
            <a:avLst/>
          </a:prstGeom>
          <a:noFill/>
          <a:ln w="3175">
            <a:solidFill>
              <a:srgbClr val="92D050"/>
            </a:solidFill>
          </a:ln>
          <a:effectLst>
            <a:glow rad="228600">
              <a:schemeClr val="accent5">
                <a:satMod val="175000"/>
                <a:alpha val="40000"/>
              </a:schemeClr>
            </a:glow>
          </a:effectLst>
        </p:spPr>
      </p:pic>
      <p:sp>
        <p:nvSpPr>
          <p:cNvPr id="6" name="Прямоугольник 5"/>
          <p:cNvSpPr/>
          <p:nvPr/>
        </p:nvSpPr>
        <p:spPr>
          <a:xfrm>
            <a:off x="609600" y="2413338"/>
            <a:ext cx="3352800" cy="2677656"/>
          </a:xfrm>
          <a:prstGeom prst="rect">
            <a:avLst/>
          </a:prstGeom>
        </p:spPr>
        <p:txBody>
          <a:bodyPr wrap="square">
            <a:spAutoFit/>
          </a:bodyPr>
          <a:lstStyle/>
          <a:p>
            <a:pPr algn="ctr"/>
            <a:r>
              <a:rPr lang="ru-RU" sz="2400" b="1" dirty="0" smtClean="0">
                <a:latin typeface="Monotype Corsiva" pitchFamily="66" charset="0"/>
                <a:cs typeface="Times New Roman" pitchFamily="18" charset="0"/>
              </a:rPr>
              <a:t>Я- Память.</a:t>
            </a:r>
          </a:p>
          <a:p>
            <a:pPr algn="ctr"/>
            <a:r>
              <a:rPr lang="ru-RU" sz="2400" b="1" dirty="0" smtClean="0">
                <a:latin typeface="Monotype Corsiva" pitchFamily="66" charset="0"/>
                <a:cs typeface="Times New Roman" pitchFamily="18" charset="0"/>
              </a:rPr>
              <a:t>Мне время подвластно.</a:t>
            </a:r>
          </a:p>
          <a:p>
            <a:pPr algn="ctr"/>
            <a:r>
              <a:rPr lang="ru-RU" sz="2400" b="1" dirty="0" smtClean="0">
                <a:latin typeface="Monotype Corsiva" pitchFamily="66" charset="0"/>
                <a:cs typeface="Times New Roman" pitchFamily="18" charset="0"/>
              </a:rPr>
              <a:t>От самого светлого дня</a:t>
            </a:r>
          </a:p>
          <a:p>
            <a:pPr algn="ctr"/>
            <a:r>
              <a:rPr lang="ru-RU" sz="2400" b="1" dirty="0" smtClean="0">
                <a:latin typeface="Monotype Corsiva" pitchFamily="66" charset="0"/>
                <a:cs typeface="Times New Roman" pitchFamily="18" charset="0"/>
              </a:rPr>
              <a:t>До самого горького часа</a:t>
            </a:r>
          </a:p>
          <a:p>
            <a:pPr algn="ctr"/>
            <a:r>
              <a:rPr lang="ru-RU" sz="2400" b="1" dirty="0" smtClean="0">
                <a:latin typeface="Monotype Corsiva" pitchFamily="66" charset="0"/>
                <a:cs typeface="Times New Roman" pitchFamily="18" charset="0"/>
              </a:rPr>
              <a:t>Я- Память.</a:t>
            </a:r>
          </a:p>
          <a:p>
            <a:pPr algn="ctr"/>
            <a:r>
              <a:rPr lang="ru-RU" sz="2400" b="1" dirty="0" smtClean="0">
                <a:latin typeface="Monotype Corsiva" pitchFamily="66" charset="0"/>
                <a:cs typeface="Times New Roman" pitchFamily="18" charset="0"/>
              </a:rPr>
              <a:t>Вглядитесь в меня</a:t>
            </a:r>
          </a:p>
          <a:p>
            <a:pPr algn="ctr"/>
            <a:r>
              <a:rPr lang="ru-RU" sz="2400" b="1" dirty="0" smtClean="0">
                <a:latin typeface="Monotype Corsiva" pitchFamily="66" charset="0"/>
                <a:cs typeface="Times New Roman" pitchFamily="18" charset="0"/>
              </a:rPr>
              <a:t> </a:t>
            </a:r>
          </a:p>
        </p:txBody>
      </p:sp>
      <p:sp>
        <p:nvSpPr>
          <p:cNvPr id="7" name="Прямоугольник 6"/>
          <p:cNvSpPr/>
          <p:nvPr/>
        </p:nvSpPr>
        <p:spPr>
          <a:xfrm>
            <a:off x="2362200" y="4572000"/>
            <a:ext cx="1752599" cy="461665"/>
          </a:xfrm>
          <a:prstGeom prst="rect">
            <a:avLst/>
          </a:prstGeom>
        </p:spPr>
        <p:txBody>
          <a:bodyPr wrap="square">
            <a:spAutoFit/>
          </a:bodyPr>
          <a:lstStyle/>
          <a:p>
            <a:r>
              <a:rPr lang="ru-RU" sz="2400" b="1" dirty="0" smtClean="0">
                <a:latin typeface="Monotype Corsiva" pitchFamily="66" charset="0"/>
              </a:rPr>
              <a:t>Павлов А. Б.</a:t>
            </a:r>
            <a:endParaRPr lang="ru-RU" sz="2400" dirty="0">
              <a:latin typeface="Monotype Corsiva" pitchFamily="66" charset="0"/>
            </a:endParaRPr>
          </a:p>
        </p:txBody>
      </p:sp>
      <p:sp>
        <p:nvSpPr>
          <p:cNvPr id="8" name="Прямоугольник 7"/>
          <p:cNvSpPr/>
          <p:nvPr/>
        </p:nvSpPr>
        <p:spPr>
          <a:xfrm>
            <a:off x="4038600" y="4876801"/>
            <a:ext cx="5105400" cy="369332"/>
          </a:xfrm>
          <a:prstGeom prst="rect">
            <a:avLst/>
          </a:prstGeom>
        </p:spPr>
        <p:txBody>
          <a:bodyPr wrap="square">
            <a:spAutoFit/>
          </a:bodyPr>
          <a:lstStyle/>
          <a:p>
            <a:r>
              <a:rPr lang="ru-RU" b="1" dirty="0" smtClean="0">
                <a:solidFill>
                  <a:schemeClr val="tx1">
                    <a:lumMod val="10000"/>
                  </a:schemeClr>
                </a:solidFill>
                <a:latin typeface="Times New Roman" pitchFamily="18" charset="0"/>
                <a:cs typeface="Times New Roman" pitchFamily="18" charset="0"/>
              </a:rPr>
              <a:t> </a:t>
            </a:r>
            <a:endParaRPr lang="ru-RU" b="1" dirty="0">
              <a:solidFill>
                <a:schemeClr val="tx1">
                  <a:lumMod val="10000"/>
                </a:schemeClr>
              </a:solidFill>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228600" y="381000"/>
            <a:ext cx="4495800" cy="5745163"/>
          </a:xfrm>
        </p:spPr>
        <p:txBody>
          <a:bodyPr>
            <a:normAutofit fontScale="92500" lnSpcReduction="20000"/>
          </a:bodyPr>
          <a:lstStyle/>
          <a:p>
            <a:pPr lvl="0"/>
            <a:r>
              <a:rPr lang="ru-RU" sz="2600" b="1" dirty="0" smtClean="0">
                <a:latin typeface="Times New Roman" pitchFamily="18" charset="0"/>
                <a:cs typeface="Times New Roman" pitchFamily="18" charset="0"/>
              </a:rPr>
              <a:t>Вечная память героям Великой Отечественной, которые пожертвовали жизнью во имя нашего светлого будущего. В сердцах кубанцев никогда не исчезнет благодарность и признательность тем, кто отстоял свободу и независимость нашей Родины, освободил от фашизма Краснодар и край. Подвиг героев, освобождавших наш любимый город, никогда не забудется, а 12 февраля вошло в историю города как день благодарной памяти и светлой скорби.</a:t>
            </a:r>
          </a:p>
          <a:p>
            <a:endParaRPr lang="ru-RU" dirty="0"/>
          </a:p>
        </p:txBody>
      </p:sp>
      <p:pic>
        <p:nvPicPr>
          <p:cNvPr id="34826" name="Picture 10" descr="480x800 георгиевская лента, день победы, звезда, вектор, 9мая обои на рабочий стол 22107"/>
          <p:cNvPicPr>
            <a:picLocks noChangeAspect="1" noChangeArrowheads="1"/>
          </p:cNvPicPr>
          <p:nvPr/>
        </p:nvPicPr>
        <p:blipFill>
          <a:blip r:embed="rId2" cstate="print"/>
          <a:srcRect/>
          <a:stretch>
            <a:fillRect/>
          </a:stretch>
        </p:blipFill>
        <p:spPr bwMode="auto">
          <a:xfrm>
            <a:off x="4876800" y="685800"/>
            <a:ext cx="3505200" cy="5105400"/>
          </a:xfrm>
          <a:prstGeom prst="rect">
            <a:avLst/>
          </a:prstGeom>
          <a:noFill/>
          <a:effectLst>
            <a:glow rad="228600">
              <a:schemeClr val="accent5">
                <a:satMod val="175000"/>
                <a:alpha val="40000"/>
              </a:schemeClr>
            </a:glow>
            <a:softEdge rad="63500"/>
          </a:effectLst>
        </p:spPr>
      </p:pic>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76800" y="0"/>
            <a:ext cx="3810000" cy="6858000"/>
          </a:xfrm>
        </p:spPr>
        <p:txBody>
          <a:bodyPr>
            <a:noAutofit/>
          </a:bodyPr>
          <a:lstStyle/>
          <a:p>
            <a:r>
              <a:rPr lang="ru-RU" sz="2400" b="1" dirty="0" smtClean="0">
                <a:latin typeface="Times New Roman" pitchFamily="18" charset="0"/>
                <a:cs typeface="Times New Roman" pitchFamily="18" charset="0"/>
              </a:rPr>
              <a:t>22 июня 1941</a:t>
            </a:r>
            <a:r>
              <a:rPr lang="en-US"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года Предрассветную тишину разорвали залпы тысячи орудий.</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Фашистская Германия вероломно напала на нашу Родину. Мирный труд советских людей оборвала война. </a:t>
            </a:r>
            <a:br>
              <a:rPr lang="ru-RU" sz="2400" b="1" dirty="0" smtClean="0">
                <a:latin typeface="Times New Roman" pitchFamily="18" charset="0"/>
                <a:cs typeface="Times New Roman" pitchFamily="18" charset="0"/>
              </a:rPr>
            </a:br>
            <a:endParaRPr lang="ru-RU" sz="2800" b="1" dirty="0">
              <a:latin typeface="Times New Roman" pitchFamily="18" charset="0"/>
              <a:cs typeface="Times New Roman" pitchFamily="18" charset="0"/>
            </a:endParaRPr>
          </a:p>
        </p:txBody>
      </p:sp>
      <p:pic>
        <p:nvPicPr>
          <p:cNvPr id="4" name="Picture 4" descr="037-0010"/>
          <p:cNvPicPr>
            <a:picLocks noGrp="1" noChangeAspect="1" noChangeArrowheads="1"/>
          </p:cNvPicPr>
          <p:nvPr>
            <p:ph idx="1"/>
          </p:nvPr>
        </p:nvPicPr>
        <p:blipFill>
          <a:blip r:embed="rId2" cstate="print"/>
          <a:srcRect/>
          <a:stretch>
            <a:fillRect/>
          </a:stretch>
        </p:blipFill>
        <p:spPr>
          <a:xfrm>
            <a:off x="990600" y="2971800"/>
            <a:ext cx="3581400" cy="2971800"/>
          </a:xfrm>
          <a:prstGeom prst="rect">
            <a:avLst/>
          </a:prstGeom>
          <a:ln>
            <a:noFill/>
          </a:ln>
          <a:effectLst>
            <a:glow rad="228600">
              <a:schemeClr val="accent5">
                <a:satMod val="175000"/>
                <a:alpha val="40000"/>
              </a:schemeClr>
            </a:glow>
            <a:softEdge rad="112500"/>
          </a:effectLst>
        </p:spPr>
      </p:pic>
      <p:sp>
        <p:nvSpPr>
          <p:cNvPr id="5" name="Прямоугольник 4"/>
          <p:cNvSpPr/>
          <p:nvPr/>
        </p:nvSpPr>
        <p:spPr>
          <a:xfrm>
            <a:off x="381000" y="152400"/>
            <a:ext cx="4419600" cy="2939266"/>
          </a:xfrm>
          <a:prstGeom prst="rect">
            <a:avLst/>
          </a:prstGeom>
        </p:spPr>
        <p:txBody>
          <a:bodyPr wrap="square">
            <a:spAutoFit/>
          </a:bodyPr>
          <a:lstStyle/>
          <a:p>
            <a:pPr algn="ctr"/>
            <a:r>
              <a:rPr lang="ru-RU" sz="2300" b="1" dirty="0" smtClean="0">
                <a:latin typeface="Times New Roman" pitchFamily="18" charset="0"/>
                <a:cs typeface="Times New Roman" pitchFamily="18" charset="0"/>
              </a:rPr>
              <a:t>Такою все дышало тишиной,</a:t>
            </a:r>
            <a:br>
              <a:rPr lang="ru-RU" sz="2300" b="1" dirty="0" smtClean="0">
                <a:latin typeface="Times New Roman" pitchFamily="18" charset="0"/>
                <a:cs typeface="Times New Roman" pitchFamily="18" charset="0"/>
              </a:rPr>
            </a:br>
            <a:r>
              <a:rPr lang="ru-RU" sz="2300" b="1" dirty="0" smtClean="0">
                <a:latin typeface="Times New Roman" pitchFamily="18" charset="0"/>
                <a:cs typeface="Times New Roman" pitchFamily="18" charset="0"/>
              </a:rPr>
              <a:t>Что вся Земля еще спала, казалось,</a:t>
            </a:r>
            <a:br>
              <a:rPr lang="ru-RU" sz="2300" b="1" dirty="0" smtClean="0">
                <a:latin typeface="Times New Roman" pitchFamily="18" charset="0"/>
                <a:cs typeface="Times New Roman" pitchFamily="18" charset="0"/>
              </a:rPr>
            </a:br>
            <a:r>
              <a:rPr lang="ru-RU" sz="2300" b="1" dirty="0" smtClean="0">
                <a:latin typeface="Times New Roman" pitchFamily="18" charset="0"/>
                <a:cs typeface="Times New Roman" pitchFamily="18" charset="0"/>
              </a:rPr>
              <a:t>Кто знал, что между миром и войной</a:t>
            </a:r>
            <a:br>
              <a:rPr lang="ru-RU" sz="2300" b="1" dirty="0" smtClean="0">
                <a:latin typeface="Times New Roman" pitchFamily="18" charset="0"/>
                <a:cs typeface="Times New Roman" pitchFamily="18" charset="0"/>
              </a:rPr>
            </a:br>
            <a:r>
              <a:rPr lang="ru-RU" sz="2300" b="1" dirty="0" smtClean="0">
                <a:latin typeface="Times New Roman" pitchFamily="18" charset="0"/>
                <a:cs typeface="Times New Roman" pitchFamily="18" charset="0"/>
              </a:rPr>
              <a:t>Всего каких-то пять минут осталось.</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endParaRPr lang="ru-RU" sz="2400" b="1"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000" y="1981200"/>
            <a:ext cx="3657600" cy="2209800"/>
          </a:xfrm>
          <a:prstGeom prst="rect">
            <a:avLst/>
          </a:prstGeom>
          <a:noFill/>
          <a:ln>
            <a:noFill/>
          </a:ln>
          <a:effectLst>
            <a:glow rad="228600">
              <a:schemeClr val="accent5">
                <a:satMod val="175000"/>
                <a:alpha val="40000"/>
              </a:schemeClr>
            </a:glo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52400"/>
            <a:ext cx="4572000" cy="6477000"/>
          </a:xfrm>
        </p:spPr>
        <p:txBody>
          <a:bodyPr>
            <a:noAutofit/>
          </a:bodyPr>
          <a:lstStyle/>
          <a:p>
            <a:pPr lvl="0"/>
            <a:r>
              <a:rPr lang="ru-RU" sz="2400" b="1" dirty="0" smtClean="0">
                <a:latin typeface="Times New Roman" pitchFamily="18" charset="0"/>
                <a:cs typeface="Times New Roman" pitchFamily="18" charset="0"/>
              </a:rPr>
              <a:t>В начале августа война пришла на Кубань. Несмотря на потери, враг наступал. 10 августа 1942 года фашистские войска заняли город Краснодар. Берлинское радио вещало на весь мир: «На восточном фронте за последние 24 часа произошли события, которые окажут влияние на исход войны.    Германские войска захватили Краснодар и Майкоп, потери этих двух крупнейших промышленных городов окажут огромное влияние на военное положение». </a:t>
            </a:r>
            <a:br>
              <a:rPr lang="ru-RU" sz="2400" b="1" dirty="0" smtClean="0">
                <a:latin typeface="Times New Roman" pitchFamily="18" charset="0"/>
                <a:cs typeface="Times New Roman" pitchFamily="18" charset="0"/>
              </a:rPr>
            </a:br>
            <a:endParaRPr lang="ru-RU" sz="2400" b="1" dirty="0">
              <a:latin typeface="Times New Roman" pitchFamily="18" charset="0"/>
              <a:cs typeface="Times New Roman" pitchFamily="18" charset="0"/>
            </a:endParaRPr>
          </a:p>
        </p:txBody>
      </p:sp>
      <p:pic>
        <p:nvPicPr>
          <p:cNvPr id="4" name="Picture 2" descr="C:\Users\Инна\Desktop\23 февраля\бойцы во время боя.jpg"/>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953000" y="304800"/>
            <a:ext cx="3581400" cy="1752600"/>
          </a:xfrm>
          <a:prstGeom prst="rect">
            <a:avLst/>
          </a:prstGeom>
          <a:noFill/>
          <a:ln w="3175">
            <a:solidFill>
              <a:srgbClr val="92D050"/>
            </a:solidFill>
          </a:ln>
          <a:effectLst>
            <a:glow rad="228600">
              <a:schemeClr val="accent5">
                <a:satMod val="175000"/>
                <a:alpha val="40000"/>
              </a:schemeClr>
            </a:glow>
          </a:effectLst>
        </p:spPr>
      </p:pic>
      <p:pic>
        <p:nvPicPr>
          <p:cNvPr id="5" name="Picture 1" descr="C:\Users\Инна\Desktop\23 февраля\6d6fe219abb2.jp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4953000" y="2209800"/>
            <a:ext cx="3581400" cy="1828800"/>
          </a:xfrm>
          <a:prstGeom prst="rect">
            <a:avLst/>
          </a:prstGeom>
          <a:noFill/>
          <a:ln w="3175">
            <a:solidFill>
              <a:srgbClr val="92D050"/>
            </a:solidFill>
          </a:ln>
          <a:effectLst>
            <a:glow rad="228600">
              <a:schemeClr val="accent5">
                <a:satMod val="175000"/>
                <a:alpha val="40000"/>
              </a:schemeClr>
            </a:glow>
          </a:effectLst>
        </p:spPr>
      </p:pic>
      <p:pic>
        <p:nvPicPr>
          <p:cNvPr id="6" name="Picture 4" descr="немецкие каратели"/>
          <p:cNvPicPr>
            <a:picLocks noChangeAspect="1" noChangeArrowheads="1"/>
          </p:cNvPicPr>
          <p:nvPr/>
        </p:nvPicPr>
        <p:blipFill>
          <a:blip r:embed="rId4" cstate="print"/>
          <a:srcRect/>
          <a:stretch>
            <a:fillRect/>
          </a:stretch>
        </p:blipFill>
        <p:spPr bwMode="auto">
          <a:xfrm>
            <a:off x="4953000" y="4191000"/>
            <a:ext cx="3581400" cy="1905000"/>
          </a:xfrm>
          <a:prstGeom prst="rect">
            <a:avLst/>
          </a:prstGeom>
          <a:ln w="57150">
            <a:solidFill>
              <a:srgbClr val="92D050"/>
            </a:solidFill>
          </a:ln>
          <a:effectLst>
            <a:glow rad="228600">
              <a:schemeClr val="accent5">
                <a:satMod val="175000"/>
                <a:alpha val="40000"/>
              </a:schemeClr>
            </a:glow>
            <a:softEdge rad="112500"/>
          </a:effectLst>
        </p:spPr>
      </p:pic>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latin typeface="Times New Roman" pitchFamily="18" charset="0"/>
                <a:cs typeface="Times New Roman" pitchFamily="18" charset="0"/>
              </a:rPr>
              <a:t>Беды и страдания принесли немецко-фашистские захватчики жителям Кубани, тысячи воинов погибли в боях.</a:t>
            </a:r>
            <a:endParaRPr lang="ru-RU" sz="2800" b="1" dirty="0">
              <a:latin typeface="Times New Roman" pitchFamily="18" charset="0"/>
              <a:cs typeface="Times New Roman" pitchFamily="18" charset="0"/>
            </a:endParaRPr>
          </a:p>
        </p:txBody>
      </p:sp>
      <p:pic>
        <p:nvPicPr>
          <p:cNvPr id="5" name="Picture 2" descr="Картинка 3 из 223">
            <a:hlinkClick r:id="rId2"/>
          </p:cNvPr>
          <p:cNvPicPr>
            <a:picLocks noGrp="1" noChangeAspect="1" noChangeArrowheads="1"/>
          </p:cNvPicPr>
          <p:nvPr>
            <p:ph idx="1"/>
          </p:nvPr>
        </p:nvPicPr>
        <p:blipFill>
          <a:blip r:embed="rId3" cstate="print"/>
          <a:srcRect/>
          <a:stretch>
            <a:fillRect/>
          </a:stretch>
        </p:blipFill>
        <p:spPr bwMode="auto">
          <a:xfrm>
            <a:off x="381000" y="1600200"/>
            <a:ext cx="2667000" cy="2362200"/>
          </a:xfrm>
          <a:prstGeom prst="rect">
            <a:avLst/>
          </a:prstGeom>
          <a:noFill/>
          <a:effectLst>
            <a:glow rad="228600">
              <a:schemeClr val="accent5">
                <a:satMod val="175000"/>
                <a:alpha val="40000"/>
              </a:schemeClr>
            </a:glow>
            <a:softEdge rad="63500"/>
          </a:effectLst>
        </p:spPr>
      </p:pic>
      <p:pic>
        <p:nvPicPr>
          <p:cNvPr id="6" name="Picture 1" descr="C:\Users\Инна\Desktop\23 февраля\6d6fe219abb2.jpg"/>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3200400" y="1600200"/>
            <a:ext cx="2667000" cy="2362200"/>
          </a:xfrm>
          <a:prstGeom prst="rect">
            <a:avLst/>
          </a:prstGeom>
          <a:noFill/>
          <a:effectLst>
            <a:glow rad="228600">
              <a:schemeClr val="accent5">
                <a:satMod val="175000"/>
                <a:alpha val="40000"/>
              </a:schemeClr>
            </a:glow>
            <a:softEdge rad="63500"/>
          </a:effectLst>
        </p:spPr>
      </p:pic>
      <p:pic>
        <p:nvPicPr>
          <p:cNvPr id="7" name="Picture 4" descr="немецкие каратели"/>
          <p:cNvPicPr>
            <a:picLocks noChangeAspect="1" noChangeArrowheads="1"/>
          </p:cNvPicPr>
          <p:nvPr/>
        </p:nvPicPr>
        <p:blipFill>
          <a:blip r:embed="rId5" cstate="print"/>
          <a:srcRect/>
          <a:stretch>
            <a:fillRect/>
          </a:stretch>
        </p:blipFill>
        <p:spPr bwMode="auto">
          <a:xfrm>
            <a:off x="1676400" y="4038600"/>
            <a:ext cx="2971800" cy="2438400"/>
          </a:xfrm>
          <a:prstGeom prst="rect">
            <a:avLst/>
          </a:prstGeom>
          <a:ln>
            <a:noFill/>
          </a:ln>
          <a:effectLst>
            <a:glow rad="228600">
              <a:schemeClr val="accent5">
                <a:satMod val="175000"/>
                <a:alpha val="40000"/>
              </a:schemeClr>
            </a:glow>
            <a:softEdge rad="112500"/>
          </a:effectLst>
        </p:spPr>
      </p:pic>
      <p:pic>
        <p:nvPicPr>
          <p:cNvPr id="8" name="Picture 2" descr="http://old.bryanskobl.ru/projects/partisan/img/f27-2b.jpg"/>
          <p:cNvPicPr>
            <a:picLocks noChangeAspect="1" noChangeArrowheads="1"/>
          </p:cNvPicPr>
          <p:nvPr/>
        </p:nvPicPr>
        <p:blipFill>
          <a:blip r:embed="rId6" cstate="print"/>
          <a:srcRect/>
          <a:stretch>
            <a:fillRect/>
          </a:stretch>
        </p:blipFill>
        <p:spPr bwMode="auto">
          <a:xfrm>
            <a:off x="5943600" y="1600200"/>
            <a:ext cx="2590800" cy="2411780"/>
          </a:xfrm>
          <a:prstGeom prst="rect">
            <a:avLst/>
          </a:prstGeom>
          <a:ln>
            <a:noFill/>
          </a:ln>
          <a:effectLst>
            <a:glow rad="228600">
              <a:schemeClr val="accent5">
                <a:satMod val="175000"/>
                <a:alpha val="40000"/>
              </a:schemeClr>
            </a:glow>
            <a:softEdge rad="112500"/>
          </a:effectLst>
        </p:spPr>
      </p:pic>
      <p:pic>
        <p:nvPicPr>
          <p:cNvPr id="9"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648200" y="4038600"/>
            <a:ext cx="3124200" cy="2438400"/>
          </a:xfrm>
          <a:prstGeom prst="rect">
            <a:avLst/>
          </a:prstGeom>
          <a:ln>
            <a:noFill/>
          </a:ln>
          <a:effectLst>
            <a:glow rad="228600">
              <a:schemeClr val="accent5">
                <a:satMod val="175000"/>
                <a:alpha val="40000"/>
              </a:schemeClr>
            </a:glow>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74638"/>
            <a:ext cx="4191000" cy="5897562"/>
          </a:xfrm>
        </p:spPr>
        <p:txBody>
          <a:bodyPr>
            <a:noAutofit/>
          </a:bodyPr>
          <a:lstStyle/>
          <a:p>
            <a:r>
              <a:rPr lang="ru-RU" sz="2600" b="1" dirty="0" smtClean="0">
                <a:latin typeface="Times New Roman" pitchFamily="18" charset="0"/>
                <a:cs typeface="Times New Roman" pitchFamily="18" charset="0"/>
              </a:rPr>
              <a:t>С 10 августа 1942 года по 12 февраля 1943 года длилась фашистская оккупация Краснодара.</a:t>
            </a:r>
            <a:r>
              <a:rPr lang="ru-RU" sz="2600" b="1" dirty="0" smtClean="0">
                <a:ln w="11430"/>
                <a:latin typeface="Times New Roman" pitchFamily="18" charset="0"/>
                <a:cs typeface="Times New Roman" pitchFamily="18" charset="0"/>
              </a:rPr>
              <a:t>. Это было самое страшное время в истории Краснодара. Мученической смертью погибли 13 тысяч жителей города. Около семи тысяч горожан умерли в душегубках. </a:t>
            </a:r>
            <a:r>
              <a:rPr lang="ru-RU" sz="2600" b="1" dirty="0" smtClean="0">
                <a:latin typeface="Times New Roman" pitchFamily="18" charset="0"/>
                <a:cs typeface="Times New Roman" pitchFamily="18" charset="0"/>
              </a:rPr>
              <a:t>». </a:t>
            </a:r>
            <a:br>
              <a:rPr lang="ru-RU" sz="2600" b="1" dirty="0" smtClean="0">
                <a:latin typeface="Times New Roman" pitchFamily="18" charset="0"/>
                <a:cs typeface="Times New Roman" pitchFamily="18" charset="0"/>
              </a:rPr>
            </a:br>
            <a:endParaRPr lang="ru-RU" sz="2600" dirty="0"/>
          </a:p>
        </p:txBody>
      </p:sp>
      <p:sp>
        <p:nvSpPr>
          <p:cNvPr id="5" name="Содержимое 4"/>
          <p:cNvSpPr>
            <a:spLocks noGrp="1"/>
          </p:cNvSpPr>
          <p:nvPr>
            <p:ph idx="1"/>
          </p:nvPr>
        </p:nvSpPr>
        <p:spPr/>
        <p:txBody>
          <a:bodyPr/>
          <a:lstStyle/>
          <a:p>
            <a:endParaRPr lang="ru-RU" dirty="0"/>
          </a:p>
        </p:txBody>
      </p:sp>
      <p:pic>
        <p:nvPicPr>
          <p:cNvPr id="17410" name="Picture 2" descr="Gazwagen.jpg / Разное - хостинг картинок и фото &quot;PicShare.ru&quot;"/>
          <p:cNvPicPr>
            <a:picLocks noChangeAspect="1" noChangeArrowheads="1"/>
          </p:cNvPicPr>
          <p:nvPr/>
        </p:nvPicPr>
        <p:blipFill>
          <a:blip r:embed="rId2" cstate="print"/>
          <a:srcRect/>
          <a:stretch>
            <a:fillRect/>
          </a:stretch>
        </p:blipFill>
        <p:spPr bwMode="auto">
          <a:xfrm>
            <a:off x="4419600" y="685800"/>
            <a:ext cx="4419600" cy="5362576"/>
          </a:xfrm>
          <a:prstGeom prst="rect">
            <a:avLst/>
          </a:prstGeom>
          <a:noFill/>
          <a:effectLst>
            <a:glow rad="228600">
              <a:schemeClr val="accent5">
                <a:satMod val="175000"/>
                <a:alpha val="40000"/>
              </a:schemeClr>
            </a:glow>
            <a:softEdge rad="63500"/>
          </a:effectLst>
        </p:spPr>
      </p:pic>
    </p:spTree>
  </p:cSld>
  <p:clrMapOvr>
    <a:masterClrMapping/>
  </p:clrMapOvr>
  <p:transition spd="slow">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152400"/>
            <a:ext cx="8763000" cy="2286000"/>
          </a:xfrm>
        </p:spPr>
        <p:txBody>
          <a:bodyPr>
            <a:noAutofit/>
          </a:bodyPr>
          <a:lstStyle/>
          <a:p>
            <a:r>
              <a:rPr lang="ru-RU" sz="2400" b="1" dirty="0" smtClean="0">
                <a:latin typeface="Times New Roman" pitchFamily="18" charset="0"/>
                <a:cs typeface="Times New Roman" pitchFamily="18" charset="0"/>
              </a:rPr>
              <a:t>18</a:t>
            </a:r>
            <a:r>
              <a:rPr lang="en-US" sz="2400" b="1" dirty="0" smtClean="0">
                <a:latin typeface="Times New Roman" pitchFamily="18" charset="0"/>
                <a:cs typeface="Times New Roman" pitchFamily="18" charset="0"/>
              </a:rPr>
              <a:t>6</a:t>
            </a:r>
            <a:r>
              <a:rPr lang="ru-RU" sz="2400" b="1" dirty="0" smtClean="0">
                <a:latin typeface="Times New Roman" pitchFamily="18" charset="0"/>
                <a:cs typeface="Times New Roman" pitchFamily="18" charset="0"/>
              </a:rPr>
              <a:t> дней краснодарцы провели в оккупации.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Ущерб, причиненный Краснодару, был огромен. Было разрушено и сожжено 807 домов, среди них 420 крупных зданий, в том числе 127 производственных, 98 общественных, 66 культурно-просветительных и 120 жилых. Всего в крае во время оккупации погибло около 62 тысяч человек.</a:t>
            </a:r>
            <a:endParaRPr lang="ru-RU" sz="2400" b="1" dirty="0">
              <a:latin typeface="Times New Roman" pitchFamily="18" charset="0"/>
              <a:cs typeface="Times New Roman" pitchFamily="18" charset="0"/>
            </a:endParaRPr>
          </a:p>
        </p:txBody>
      </p:sp>
      <p:pic>
        <p:nvPicPr>
          <p:cNvPr id="9" name="Содержимое 8"/>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810000" y="2667000"/>
            <a:ext cx="2286000" cy="3733800"/>
          </a:xfrm>
          <a:prstGeom prst="rect">
            <a:avLst/>
          </a:prstGeom>
          <a:effectLst>
            <a:glow rad="228600">
              <a:schemeClr val="accent5">
                <a:satMod val="175000"/>
                <a:alpha val="40000"/>
              </a:schemeClr>
            </a:glow>
            <a:softEdge rad="63500"/>
          </a:effectLst>
        </p:spPr>
      </p:pic>
      <p:pic>
        <p:nvPicPr>
          <p:cNvPr id="10" name="Picture 3" descr="C:\Users\Инна\Desktop\23 февраля\разрушенные здания в центре города.jpg"/>
          <p:cNvPicPr>
            <a:picLocks noChangeAspect="1" noChangeArrowheads="1"/>
          </p:cNvPicPr>
          <p:nvPr/>
        </p:nvPicPr>
        <p:blipFill>
          <a:blip r:embed="rId3" cstate="print"/>
          <a:srcRect b="9524"/>
          <a:stretch>
            <a:fillRect/>
          </a:stretch>
        </p:blipFill>
        <p:spPr bwMode="auto">
          <a:xfrm>
            <a:off x="6477000" y="2743200"/>
            <a:ext cx="2362200" cy="3733800"/>
          </a:xfrm>
          <a:prstGeom prst="rect">
            <a:avLst/>
          </a:prstGeom>
          <a:ln>
            <a:noFill/>
          </a:ln>
          <a:effectLst>
            <a:glow rad="228600">
              <a:schemeClr val="accent5">
                <a:satMod val="175000"/>
                <a:alpha val="40000"/>
              </a:schemeClr>
            </a:glow>
            <a:softEdge rad="112500"/>
          </a:effectLst>
        </p:spPr>
      </p:pic>
      <p:pic>
        <p:nvPicPr>
          <p:cNvPr id="11" name="Picture 2" descr="Картинка 4 из 553">
            <a:hlinkClick r:id="rId4"/>
          </p:cNvPr>
          <p:cNvPicPr>
            <a:picLocks noChangeAspect="1" noChangeArrowheads="1"/>
          </p:cNvPicPr>
          <p:nvPr/>
        </p:nvPicPr>
        <p:blipFill>
          <a:blip r:embed="rId5" cstate="print"/>
          <a:srcRect/>
          <a:stretch>
            <a:fillRect/>
          </a:stretch>
        </p:blipFill>
        <p:spPr bwMode="auto">
          <a:xfrm>
            <a:off x="304800" y="2667000"/>
            <a:ext cx="3173288" cy="3733800"/>
          </a:xfrm>
          <a:prstGeom prst="rect">
            <a:avLst/>
          </a:prstGeom>
          <a:noFill/>
          <a:effectLst>
            <a:glow rad="228600">
              <a:schemeClr val="accent5">
                <a:satMod val="175000"/>
                <a:alpha val="40000"/>
              </a:schemeClr>
            </a:glow>
            <a:softEdge rad="63500"/>
          </a:effectLst>
        </p:spPr>
      </p:pic>
    </p:spTree>
  </p:cSld>
  <p:clrMapOvr>
    <a:masterClrMapping/>
  </p:clrMapOvr>
  <p:transition spd="slow">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152400"/>
            <a:ext cx="8839200" cy="1143000"/>
          </a:xfrm>
        </p:spPr>
        <p:txBody>
          <a:bodyPr>
            <a:noAutofit/>
          </a:bodyPr>
          <a:lstStyle/>
          <a:p>
            <a:r>
              <a:rPr lang="ru-RU" sz="2300" b="1" dirty="0" smtClean="0">
                <a:latin typeface="Times New Roman" pitchFamily="18" charset="0"/>
                <a:cs typeface="Times New Roman" pitchFamily="18" charset="0"/>
              </a:rPr>
              <a:t>В истории всех войн, шедших ранее, ни одна армия не разрушала так методично и планомерно, так жестоко и так хладнокровно захваченные чужие города, как это делали гитлеровские войска.</a:t>
            </a:r>
            <a:endParaRPr lang="ru-RU" sz="2300" b="1"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2" cstate="print"/>
          <a:srcRect b="10811"/>
          <a:stretch>
            <a:fillRect/>
          </a:stretch>
        </p:blipFill>
        <p:spPr bwMode="auto">
          <a:xfrm>
            <a:off x="4648200" y="1600200"/>
            <a:ext cx="4114800" cy="2438400"/>
          </a:xfrm>
          <a:prstGeom prst="rect">
            <a:avLst/>
          </a:prstGeom>
          <a:noFill/>
          <a:ln w="9525">
            <a:noFill/>
            <a:miter lim="800000"/>
            <a:headEnd/>
            <a:tailEnd/>
          </a:ln>
          <a:effectLst>
            <a:glow rad="228600">
              <a:schemeClr val="accent5">
                <a:satMod val="175000"/>
                <a:alpha val="40000"/>
              </a:schemeClr>
            </a:glow>
          </a:effectLst>
        </p:spPr>
      </p:pic>
      <p:pic>
        <p:nvPicPr>
          <p:cNvPr id="3075" name="Picture 3"/>
          <p:cNvPicPr>
            <a:picLocks noChangeAspect="1" noChangeArrowheads="1"/>
          </p:cNvPicPr>
          <p:nvPr/>
        </p:nvPicPr>
        <p:blipFill>
          <a:blip r:embed="rId3" cstate="print"/>
          <a:srcRect/>
          <a:stretch>
            <a:fillRect/>
          </a:stretch>
        </p:blipFill>
        <p:spPr bwMode="auto">
          <a:xfrm>
            <a:off x="381000" y="1600200"/>
            <a:ext cx="4114800" cy="2438400"/>
          </a:xfrm>
          <a:prstGeom prst="rect">
            <a:avLst/>
          </a:prstGeom>
          <a:noFill/>
          <a:ln w="9525">
            <a:noFill/>
            <a:miter lim="800000"/>
            <a:headEnd/>
            <a:tailEnd/>
          </a:ln>
          <a:effectLst>
            <a:glow rad="228600">
              <a:schemeClr val="accent5">
                <a:satMod val="175000"/>
                <a:alpha val="40000"/>
              </a:schemeClr>
            </a:glow>
            <a:softEdge rad="63500"/>
          </a:effectLst>
        </p:spPr>
      </p:pic>
      <p:pic>
        <p:nvPicPr>
          <p:cNvPr id="3076" name="Picture 4"/>
          <p:cNvPicPr>
            <a:picLocks noChangeAspect="1" noChangeArrowheads="1"/>
          </p:cNvPicPr>
          <p:nvPr/>
        </p:nvPicPr>
        <p:blipFill>
          <a:blip r:embed="rId4" cstate="print"/>
          <a:srcRect/>
          <a:stretch>
            <a:fillRect/>
          </a:stretch>
        </p:blipFill>
        <p:spPr bwMode="auto">
          <a:xfrm>
            <a:off x="381000" y="4267200"/>
            <a:ext cx="4114800" cy="2362200"/>
          </a:xfrm>
          <a:prstGeom prst="rect">
            <a:avLst/>
          </a:prstGeom>
          <a:noFill/>
          <a:ln w="9525">
            <a:noFill/>
            <a:miter lim="800000"/>
            <a:headEnd/>
            <a:tailEnd/>
          </a:ln>
          <a:effectLst>
            <a:glow rad="228600">
              <a:schemeClr val="accent5">
                <a:satMod val="175000"/>
                <a:alpha val="40000"/>
              </a:schemeClr>
            </a:glow>
            <a:softEdge rad="63500"/>
          </a:effectLst>
        </p:spPr>
      </p:pic>
      <p:pic>
        <p:nvPicPr>
          <p:cNvPr id="3077" name="Picture 5"/>
          <p:cNvPicPr>
            <a:picLocks noChangeAspect="1" noChangeArrowheads="1"/>
          </p:cNvPicPr>
          <p:nvPr/>
        </p:nvPicPr>
        <p:blipFill>
          <a:blip r:embed="rId5" cstate="print"/>
          <a:srcRect/>
          <a:stretch>
            <a:fillRect/>
          </a:stretch>
        </p:blipFill>
        <p:spPr bwMode="auto">
          <a:xfrm>
            <a:off x="4648200" y="4191000"/>
            <a:ext cx="4038600" cy="2438400"/>
          </a:xfrm>
          <a:prstGeom prst="rect">
            <a:avLst/>
          </a:prstGeom>
          <a:noFill/>
          <a:ln w="9525">
            <a:noFill/>
            <a:miter lim="800000"/>
            <a:headEnd/>
            <a:tailEnd/>
          </a:ln>
          <a:effectLst>
            <a:glow rad="228600">
              <a:schemeClr val="accent5">
                <a:satMod val="175000"/>
                <a:alpha val="40000"/>
              </a:schemeClr>
            </a:glow>
            <a:softEdge rad="63500"/>
          </a:effectLst>
        </p:spPr>
      </p:pic>
    </p:spTree>
  </p:cSld>
  <p:clrMapOvr>
    <a:masterClrMapping/>
  </p:clrMapOvr>
  <p:transition spd="slow">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305800" cy="1066800"/>
          </a:xfrm>
        </p:spPr>
        <p:txBody>
          <a:bodyPr>
            <a:noAutofit/>
          </a:bodyPr>
          <a:lstStyle/>
          <a:p>
            <a:r>
              <a:rPr lang="ru-RU" sz="2800" b="1" dirty="0" smtClean="0">
                <a:latin typeface="Times New Roman" pitchFamily="18" charset="0"/>
                <a:cs typeface="Times New Roman" pitchFamily="18" charset="0"/>
              </a:rPr>
              <a:t>Кубанская столица вошла в 15 советских городов, подвергшихся наибольшему разрушению.</a:t>
            </a:r>
            <a:endParaRPr lang="ru-RU" sz="2800" b="1" dirty="0">
              <a:latin typeface="Times New Roman" pitchFamily="18" charset="0"/>
              <a:cs typeface="Times New Roman" pitchFamily="18" charset="0"/>
            </a:endParaRPr>
          </a:p>
        </p:txBody>
      </p:sp>
      <p:sp>
        <p:nvSpPr>
          <p:cNvPr id="5" name="Содержимое 4"/>
          <p:cNvSpPr>
            <a:spLocks noGrp="1"/>
          </p:cNvSpPr>
          <p:nvPr>
            <p:ph idx="1"/>
          </p:nvPr>
        </p:nvSpPr>
        <p:spPr>
          <a:xfrm>
            <a:off x="2438400" y="4419600"/>
            <a:ext cx="6248400" cy="304800"/>
          </a:xfrm>
        </p:spPr>
        <p:txBody>
          <a:bodyPr>
            <a:normAutofit fontScale="47500" lnSpcReduction="20000"/>
          </a:bodyPr>
          <a:lstStyle/>
          <a:p>
            <a:endParaRPr lang="ru-RU" dirty="0"/>
          </a:p>
        </p:txBody>
      </p:sp>
      <p:pic>
        <p:nvPicPr>
          <p:cNvPr id="8" name="Picture 2" descr="F:\соня\voron2.jpg"/>
          <p:cNvPicPr>
            <a:picLocks noChangeAspect="1" noChangeArrowheads="1"/>
          </p:cNvPicPr>
          <p:nvPr/>
        </p:nvPicPr>
        <p:blipFill>
          <a:blip r:embed="rId2" cstate="print"/>
          <a:srcRect/>
          <a:stretch>
            <a:fillRect/>
          </a:stretch>
        </p:blipFill>
        <p:spPr bwMode="auto">
          <a:xfrm>
            <a:off x="1524000" y="1524000"/>
            <a:ext cx="6987208" cy="4495800"/>
          </a:xfrm>
          <a:prstGeom prst="rect">
            <a:avLst/>
          </a:prstGeom>
          <a:noFill/>
          <a:ln w="38100">
            <a:solidFill>
              <a:srgbClr val="C00000"/>
            </a:solidFill>
            <a:miter lim="800000"/>
            <a:headEnd/>
            <a:tailEnd/>
          </a:ln>
          <a:effectLst>
            <a:glow rad="228600">
              <a:schemeClr val="accent5">
                <a:satMod val="175000"/>
                <a:alpha val="40000"/>
              </a:schemeClr>
            </a:glow>
            <a:softEdge rad="127000"/>
          </a:effectLst>
        </p:spPr>
      </p:pic>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28600"/>
            <a:ext cx="4343400" cy="5257800"/>
          </a:xfrm>
        </p:spPr>
        <p:txBody>
          <a:bodyPr>
            <a:normAutofit fontScale="90000"/>
          </a:bodyPr>
          <a:lstStyle/>
          <a:p>
            <a:r>
              <a:rPr lang="ru-RU" sz="31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700" b="1" dirty="0" smtClean="0">
                <a:latin typeface="Times New Roman" pitchFamily="18" charset="0"/>
                <a:cs typeface="Times New Roman" pitchFamily="18" charset="0"/>
              </a:rPr>
              <a:t>1 января 1943 года началось освобождение Северного Кавказа, от захватчиков. Уже 4 января был освобожден Нальчик, 11 – Пятигорск  и Минеральные Воды, 21 – Ставрополь, 24 – Армавир,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29 января – Майкоп, а 4 февраля советские войска вышли на ближние подступы к столице Кубани – Краснодару.</a:t>
            </a: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r>
              <a:rPr lang="ru-RU" sz="2700" dirty="0" smtClean="0">
                <a:latin typeface="Times New Roman" pitchFamily="18" charset="0"/>
                <a:cs typeface="Times New Roman" pitchFamily="18" charset="0"/>
              </a:rPr>
              <a:t>       </a:t>
            </a:r>
            <a:endParaRPr lang="ru-RU" sz="2700" dirty="0">
              <a:latin typeface="Times New Roman" pitchFamily="18" charset="0"/>
              <a:cs typeface="Times New Roman" pitchFamily="18" charset="0"/>
            </a:endParaRPr>
          </a:p>
        </p:txBody>
      </p:sp>
      <p:pic>
        <p:nvPicPr>
          <p:cNvPr id="4" name="Picture 2" descr="C:\Users\SEDA\Desktop\Лиля\~Лиля~\Лиля!!!\1943\А.jpg"/>
          <p:cNvPicPr>
            <a:picLocks noGrp="1" noChangeAspect="1" noChangeArrowheads="1"/>
          </p:cNvPicPr>
          <p:nvPr>
            <p:ph idx="1"/>
          </p:nvPr>
        </p:nvPicPr>
        <p:blipFill>
          <a:blip r:embed="rId2" cstate="print"/>
          <a:srcRect/>
          <a:stretch>
            <a:fillRect/>
          </a:stretch>
        </p:blipFill>
        <p:spPr bwMode="auto">
          <a:xfrm>
            <a:off x="4648200" y="304800"/>
            <a:ext cx="3810000" cy="3048000"/>
          </a:xfrm>
          <a:prstGeom prst="rect">
            <a:avLst/>
          </a:prstGeom>
          <a:noFill/>
          <a:effectLst>
            <a:glow rad="228600">
              <a:schemeClr val="accent5">
                <a:satMod val="175000"/>
                <a:alpha val="40000"/>
              </a:schemeClr>
            </a:glow>
            <a:softEdge rad="63500"/>
          </a:effectLst>
        </p:spPr>
      </p:pic>
      <p:pic>
        <p:nvPicPr>
          <p:cNvPr id="7" name="Picture 12" descr="1257525666_6"/>
          <p:cNvPicPr>
            <a:picLocks noChangeAspect="1" noChangeArrowheads="1"/>
          </p:cNvPicPr>
          <p:nvPr/>
        </p:nvPicPr>
        <p:blipFill>
          <a:blip r:embed="rId3" cstate="print"/>
          <a:stretch>
            <a:fillRect/>
          </a:stretch>
        </p:blipFill>
        <p:spPr bwMode="auto">
          <a:xfrm>
            <a:off x="4648200" y="3733800"/>
            <a:ext cx="3810000" cy="2743200"/>
          </a:xfrm>
          <a:prstGeom prst="rect">
            <a:avLst/>
          </a:prstGeom>
          <a:noFill/>
          <a:ln w="38100">
            <a:solidFill>
              <a:srgbClr val="C00000"/>
            </a:solidFill>
            <a:miter lim="800000"/>
            <a:headEnd/>
            <a:tailEnd/>
          </a:ln>
          <a:effectLst>
            <a:glow rad="228600">
              <a:schemeClr val="accent5">
                <a:satMod val="175000"/>
                <a:alpha val="40000"/>
              </a:schemeClr>
            </a:glow>
            <a:softEdge rad="63500"/>
          </a:effectLst>
        </p:spPr>
      </p:pic>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274638"/>
            <a:ext cx="4038600" cy="5973762"/>
          </a:xfrm>
        </p:spPr>
        <p:txBody>
          <a:bodyPr>
            <a:noAutofit/>
          </a:bodyPr>
          <a:lstStyle/>
          <a:p>
            <a:r>
              <a:rPr lang="ru-RU" sz="2400" b="1" dirty="0" smtClean="0">
                <a:latin typeface="Times New Roman" pitchFamily="18" charset="0"/>
                <a:cs typeface="Times New Roman" pitchFamily="18" charset="0"/>
              </a:rPr>
              <a:t>Тяжелые бои развернулись на подступах к Краснодару на переправе</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через реку Кубань. Героически действовали саперы. С их помощью первой форсировала реку небольшая группа</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пехотинцев, обеспечившая переправу более крупного подразделения.</a:t>
            </a:r>
            <a:r>
              <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ru-RU" sz="2400" b="1" dirty="0" smtClean="0">
                <a:ln w="11430"/>
                <a:latin typeface="Times New Roman" pitchFamily="18" charset="0"/>
                <a:cs typeface="Times New Roman" pitchFamily="18" charset="0"/>
              </a:rPr>
              <a:t>Первыми ворвались в город бойцы генерал-майора Цепляева.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pic>
        <p:nvPicPr>
          <p:cNvPr id="4" name="Picture 4"/>
          <p:cNvPicPr>
            <a:picLocks noGrp="1" noChangeAspect="1" noChangeArrowheads="1"/>
          </p:cNvPicPr>
          <p:nvPr>
            <p:ph idx="1"/>
          </p:nvPr>
        </p:nvPicPr>
        <p:blipFill>
          <a:blip r:embed="rId2" cstate="print"/>
          <a:srcRect/>
          <a:stretch>
            <a:fillRect/>
          </a:stretch>
        </p:blipFill>
        <p:spPr bwMode="auto">
          <a:xfrm>
            <a:off x="4343400" y="228600"/>
            <a:ext cx="4038600" cy="2819400"/>
          </a:xfrm>
          <a:prstGeom prst="rect">
            <a:avLst/>
          </a:prstGeom>
          <a:noFill/>
          <a:ln w="38100">
            <a:solidFill>
              <a:srgbClr val="990033"/>
            </a:solidFill>
            <a:miter lim="800000"/>
            <a:headEnd/>
            <a:tailEnd/>
          </a:ln>
          <a:effectLst>
            <a:glow rad="228600">
              <a:schemeClr val="accent5">
                <a:satMod val="175000"/>
                <a:alpha val="40000"/>
              </a:schemeClr>
            </a:glow>
            <a:softEdge rad="63500"/>
          </a:effectLst>
        </p:spPr>
      </p:pic>
      <p:pic>
        <p:nvPicPr>
          <p:cNvPr id="5" name="Picture 2" descr="C:\Users\123\Desktop\1943 освобож.jpg"/>
          <p:cNvPicPr>
            <a:picLocks noChangeAspect="1" noChangeArrowheads="1"/>
          </p:cNvPicPr>
          <p:nvPr/>
        </p:nvPicPr>
        <p:blipFill>
          <a:blip r:embed="rId3" cstate="print"/>
          <a:srcRect/>
          <a:stretch>
            <a:fillRect/>
          </a:stretch>
        </p:blipFill>
        <p:spPr bwMode="auto">
          <a:xfrm>
            <a:off x="4343400" y="3429000"/>
            <a:ext cx="4114800" cy="2895600"/>
          </a:xfrm>
          <a:prstGeom prst="rect">
            <a:avLst/>
          </a:prstGeom>
          <a:ln w="88900" cap="sq" cmpd="thickThin">
            <a:solidFill>
              <a:srgbClr val="C00000"/>
            </a:solidFill>
            <a:prstDash val="solid"/>
            <a:miter lim="800000"/>
          </a:ln>
          <a:effectLst>
            <a:glow rad="228600">
              <a:schemeClr val="accent5">
                <a:satMod val="175000"/>
                <a:alpha val="40000"/>
              </a:schemeClr>
            </a:glow>
            <a:innerShdw blurRad="76200">
              <a:srgbClr val="000000"/>
            </a:innerShdw>
            <a:softEdge rad="63500"/>
          </a:effectLst>
        </p:spPr>
      </p:pic>
    </p:spTree>
  </p:cSld>
  <p:clrMapOvr>
    <a:masterClrMapping/>
  </p:clrMapOvr>
  <p:transition spd="slow">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1828800"/>
          </a:xfrm>
        </p:spPr>
        <p:txBody>
          <a:bodyPr>
            <a:noAutofit/>
          </a:bodyPr>
          <a:lstStyle/>
          <a:p>
            <a:r>
              <a:rPr lang="ru-RU" sz="2300" b="1" dirty="0" smtClean="0">
                <a:latin typeface="Times New Roman" pitchFamily="18" charset="0"/>
                <a:cs typeface="Times New Roman" pitchFamily="18" charset="0"/>
              </a:rPr>
              <a:t>В это же время в результате решительной атаки, войска под командованием Героя Советского Союза генерал-майора И.П. Рослого и генерал-майора А.И. Рыжова 12 февраля 1943 года освободили Краснодар</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endParaRPr lang="ru-RU" sz="2800" b="1" dirty="0"/>
          </a:p>
        </p:txBody>
      </p:sp>
      <p:sp>
        <p:nvSpPr>
          <p:cNvPr id="3" name="Содержимое 2"/>
          <p:cNvSpPr>
            <a:spLocks noGrp="1"/>
          </p:cNvSpPr>
          <p:nvPr>
            <p:ph idx="1"/>
          </p:nvPr>
        </p:nvSpPr>
        <p:spPr>
          <a:xfrm>
            <a:off x="2286000" y="2514601"/>
            <a:ext cx="4495800" cy="2286000"/>
          </a:xfrm>
        </p:spPr>
        <p:txBody>
          <a:bodyPr/>
          <a:lstStyle/>
          <a:p>
            <a:pPr lvl="3">
              <a:buNone/>
            </a:pP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rcRect b="8772"/>
          <a:stretch>
            <a:fillRect/>
          </a:stretch>
        </p:blipFill>
        <p:spPr>
          <a:xfrm>
            <a:off x="609600" y="2133600"/>
            <a:ext cx="4191000" cy="3657600"/>
          </a:xfrm>
          <a:prstGeom prst="rect">
            <a:avLst/>
          </a:prstGeom>
          <a:effectLst>
            <a:glow rad="228600">
              <a:schemeClr val="accent5">
                <a:satMod val="175000"/>
                <a:alpha val="40000"/>
              </a:schemeClr>
            </a:glow>
            <a:softEdge rad="63500"/>
          </a:effectLst>
        </p:spPr>
      </p:pic>
      <p:pic>
        <p:nvPicPr>
          <p:cNvPr id="5" name="Picture 13" descr="Копия 037-2320"/>
          <p:cNvPicPr>
            <a:picLocks noChangeAspect="1" noChangeArrowheads="1"/>
          </p:cNvPicPr>
          <p:nvPr/>
        </p:nvPicPr>
        <p:blipFill>
          <a:blip r:embed="rId3" cstate="print"/>
          <a:srcRect/>
          <a:stretch>
            <a:fillRect/>
          </a:stretch>
        </p:blipFill>
        <p:spPr>
          <a:xfrm>
            <a:off x="5105400" y="2133600"/>
            <a:ext cx="3429000" cy="3657600"/>
          </a:xfrm>
          <a:prstGeom prst="rect">
            <a:avLst/>
          </a:prstGeom>
          <a:ln>
            <a:noFill/>
          </a:ln>
          <a:effectLst>
            <a:glow rad="228600">
              <a:schemeClr val="accent5">
                <a:satMod val="175000"/>
                <a:alpha val="40000"/>
              </a:schemeClr>
            </a:glow>
            <a:softEdge rad="112500"/>
          </a:effectLst>
        </p:spPr>
      </p:pic>
    </p:spTree>
  </p:cSld>
  <p:clrMapOvr>
    <a:masterClrMapping/>
  </p:clrMapOvr>
  <p:transition spd="slow" advTm="10000">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04800" y="990600"/>
            <a:ext cx="4724400" cy="5410200"/>
          </a:xfrm>
        </p:spPr>
        <p:txBody>
          <a:bodyPr>
            <a:noAutofit/>
          </a:bodyPr>
          <a:lstStyle/>
          <a:p>
            <a:pPr marL="274320" lvl="0" indent="-274320">
              <a:spcBef>
                <a:spcPts val="600"/>
              </a:spcBef>
              <a:buClr>
                <a:schemeClr val="accent2"/>
              </a:buClr>
              <a:buSzPct val="85000"/>
              <a:buFont typeface="Wingdings 2"/>
              <a:buChar char=""/>
              <a:defRPr/>
            </a:pPr>
            <a:r>
              <a:rPr lang="ru-RU" sz="2800" b="1" dirty="0" smtClean="0">
                <a:latin typeface="Times New Roman" pitchFamily="18" charset="0"/>
                <a:cs typeface="Times New Roman" pitchFamily="18" charset="0"/>
              </a:rPr>
              <a:t>Было так:</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Февральской стылой ранью</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Пролетали птицы</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Над Кубанью.</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Весть с небес неслась Весенним жаром:</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«Поднят Красный флаг</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Над Краснодаром...»</a:t>
            </a:r>
          </a:p>
          <a:p>
            <a:endParaRPr lang="ru-RU" sz="2800" b="1" dirty="0">
              <a:latin typeface="Times New Roman" pitchFamily="18" charset="0"/>
              <a:cs typeface="Times New Roman" pitchFamily="18" charset="0"/>
            </a:endParaRPr>
          </a:p>
        </p:txBody>
      </p:sp>
      <p:pic>
        <p:nvPicPr>
          <p:cNvPr id="4" name="Picture 2" descr="C:\Users\SEDA\Desktop\Лиля\Лиля!!!\1943\трт.jpg"/>
          <p:cNvPicPr>
            <a:picLocks noChangeAspect="1" noChangeArrowheads="1"/>
          </p:cNvPicPr>
          <p:nvPr/>
        </p:nvPicPr>
        <p:blipFill>
          <a:blip r:embed="rId2" cstate="print"/>
          <a:srcRect/>
          <a:stretch>
            <a:fillRect/>
          </a:stretch>
        </p:blipFill>
        <p:spPr bwMode="auto">
          <a:xfrm>
            <a:off x="4724400" y="1219200"/>
            <a:ext cx="3581400" cy="4800600"/>
          </a:xfrm>
          <a:prstGeom prst="rect">
            <a:avLst/>
          </a:prstGeom>
          <a:noFill/>
          <a:effectLst>
            <a:glow rad="228600">
              <a:schemeClr val="accent5">
                <a:satMod val="175000"/>
                <a:alpha val="40000"/>
              </a:schemeClr>
            </a:glow>
            <a:softEdge rad="63500"/>
          </a:effectLst>
        </p:spPr>
      </p:pic>
      <p:sp>
        <p:nvSpPr>
          <p:cNvPr id="5" name="Прямоугольник 4"/>
          <p:cNvSpPr/>
          <p:nvPr/>
        </p:nvSpPr>
        <p:spPr>
          <a:xfrm>
            <a:off x="2590801" y="5105400"/>
            <a:ext cx="1828800" cy="461665"/>
          </a:xfrm>
          <a:prstGeom prst="rect">
            <a:avLst/>
          </a:prstGeom>
        </p:spPr>
        <p:txBody>
          <a:bodyPr wrap="square">
            <a:spAutoFit/>
          </a:bodyPr>
          <a:lstStyle/>
          <a:p>
            <a:r>
              <a:rPr lang="ru-RU" sz="2400" b="1" dirty="0" smtClean="0">
                <a:latin typeface="Times New Roman" pitchFamily="18" charset="0"/>
                <a:cs typeface="Times New Roman" pitchFamily="18" charset="0"/>
              </a:rPr>
              <a:t>В. Архипов</a:t>
            </a:r>
            <a:endParaRPr lang="ru-RU" sz="2400" b="1" dirty="0">
              <a:latin typeface="Times New Roman" pitchFamily="18" charset="0"/>
              <a:cs typeface="Times New Roman" pitchFamily="18" charset="0"/>
            </a:endParaRPr>
          </a:p>
        </p:txBody>
      </p:sp>
    </p:spTree>
  </p:cSld>
  <p:clrMapOvr>
    <a:masterClrMapping/>
  </p:clrMapOvr>
  <p:transition spd="slow">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05800" cy="1143000"/>
          </a:xfrm>
        </p:spPr>
        <p:txBody>
          <a:bodyPr>
            <a:noAutofit/>
          </a:bodyPr>
          <a:lstStyle/>
          <a:p>
            <a:r>
              <a:rPr lang="ru-RU" sz="2800" b="1" dirty="0" smtClean="0">
                <a:latin typeface="Times New Roman" pitchFamily="18" charset="0"/>
                <a:cs typeface="Times New Roman" pitchFamily="18" charset="0"/>
              </a:rPr>
              <a:t>В память героях, о тех, кто погиб защищая наш прекрасный город, в разных районах Краснодара установлены памятники</a:t>
            </a:r>
            <a:endParaRPr lang="ru-RU" sz="28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a:stretch>
            <a:fillRect/>
          </a:stretch>
        </p:blipFill>
        <p:spPr bwMode="auto">
          <a:xfrm>
            <a:off x="685800" y="1676400"/>
            <a:ext cx="2133600" cy="1924050"/>
          </a:xfrm>
          <a:prstGeom prst="rect">
            <a:avLst/>
          </a:prstGeom>
          <a:noFill/>
          <a:ln w="9525">
            <a:noFill/>
            <a:miter lim="800000"/>
            <a:headEnd/>
            <a:tailEnd/>
          </a:ln>
          <a:effectLst>
            <a:glow rad="228600">
              <a:schemeClr val="accent5">
                <a:satMod val="175000"/>
                <a:alpha val="40000"/>
              </a:schemeClr>
            </a:glow>
            <a:softEdge rad="63500"/>
          </a:effectLst>
        </p:spPr>
      </p:pic>
      <p:pic>
        <p:nvPicPr>
          <p:cNvPr id="3075" name="Picture 3"/>
          <p:cNvPicPr>
            <a:picLocks noChangeAspect="1" noChangeArrowheads="1"/>
          </p:cNvPicPr>
          <p:nvPr/>
        </p:nvPicPr>
        <p:blipFill>
          <a:blip r:embed="rId3" cstate="print"/>
          <a:srcRect/>
          <a:stretch>
            <a:fillRect/>
          </a:stretch>
        </p:blipFill>
        <p:spPr bwMode="auto">
          <a:xfrm>
            <a:off x="304800" y="3581400"/>
            <a:ext cx="2057400" cy="2819400"/>
          </a:xfrm>
          <a:prstGeom prst="rect">
            <a:avLst/>
          </a:prstGeom>
          <a:noFill/>
          <a:ln w="9525">
            <a:noFill/>
            <a:miter lim="800000"/>
            <a:headEnd/>
            <a:tailEnd/>
          </a:ln>
          <a:effectLst>
            <a:glow rad="228600">
              <a:schemeClr val="accent5">
                <a:satMod val="175000"/>
                <a:alpha val="40000"/>
              </a:schemeClr>
            </a:glow>
            <a:softEdge rad="63500"/>
          </a:effectLst>
        </p:spPr>
      </p:pic>
      <p:pic>
        <p:nvPicPr>
          <p:cNvPr id="3076" name="Picture 4"/>
          <p:cNvPicPr>
            <a:picLocks noChangeAspect="1" noChangeArrowheads="1"/>
          </p:cNvPicPr>
          <p:nvPr/>
        </p:nvPicPr>
        <p:blipFill>
          <a:blip r:embed="rId4" cstate="print"/>
          <a:srcRect/>
          <a:stretch>
            <a:fillRect/>
          </a:stretch>
        </p:blipFill>
        <p:spPr bwMode="auto">
          <a:xfrm>
            <a:off x="6705600" y="3581400"/>
            <a:ext cx="2057400" cy="2819400"/>
          </a:xfrm>
          <a:prstGeom prst="rect">
            <a:avLst/>
          </a:prstGeom>
          <a:noFill/>
          <a:ln w="9525">
            <a:noFill/>
            <a:miter lim="800000"/>
            <a:headEnd/>
            <a:tailEnd/>
          </a:ln>
          <a:effectLst>
            <a:glow rad="228600">
              <a:schemeClr val="accent5">
                <a:satMod val="175000"/>
                <a:alpha val="40000"/>
              </a:schemeClr>
            </a:glow>
            <a:softEdge rad="63500"/>
          </a:effectLst>
        </p:spPr>
      </p:pic>
      <p:pic>
        <p:nvPicPr>
          <p:cNvPr id="3077" name="Picture 5"/>
          <p:cNvPicPr>
            <a:picLocks noGrp="1" noChangeAspect="1" noChangeArrowheads="1"/>
          </p:cNvPicPr>
          <p:nvPr>
            <p:ph idx="1"/>
          </p:nvPr>
        </p:nvPicPr>
        <p:blipFill>
          <a:blip r:embed="rId5" cstate="print"/>
          <a:srcRect/>
          <a:stretch>
            <a:fillRect/>
          </a:stretch>
        </p:blipFill>
        <p:spPr bwMode="auto">
          <a:xfrm>
            <a:off x="2438400" y="3581400"/>
            <a:ext cx="2133600" cy="2789670"/>
          </a:xfrm>
          <a:prstGeom prst="rect">
            <a:avLst/>
          </a:prstGeom>
          <a:noFill/>
          <a:ln w="9525">
            <a:noFill/>
            <a:miter lim="800000"/>
            <a:headEnd/>
            <a:tailEnd/>
          </a:ln>
          <a:effectLst>
            <a:glow rad="228600">
              <a:schemeClr val="accent5">
                <a:satMod val="175000"/>
                <a:alpha val="40000"/>
              </a:schemeClr>
            </a:glow>
            <a:softEdge rad="63500"/>
          </a:effectLst>
        </p:spPr>
      </p:pic>
      <p:pic>
        <p:nvPicPr>
          <p:cNvPr id="3078" name="Picture 6"/>
          <p:cNvPicPr>
            <a:picLocks noChangeAspect="1" noChangeArrowheads="1"/>
          </p:cNvPicPr>
          <p:nvPr/>
        </p:nvPicPr>
        <p:blipFill>
          <a:blip r:embed="rId6" cstate="print"/>
          <a:srcRect/>
          <a:stretch>
            <a:fillRect/>
          </a:stretch>
        </p:blipFill>
        <p:spPr bwMode="auto">
          <a:xfrm>
            <a:off x="4572001" y="3581400"/>
            <a:ext cx="2057400" cy="2819400"/>
          </a:xfrm>
          <a:prstGeom prst="rect">
            <a:avLst/>
          </a:prstGeom>
          <a:noFill/>
          <a:ln w="9525">
            <a:noFill/>
            <a:miter lim="800000"/>
            <a:headEnd/>
            <a:tailEnd/>
          </a:ln>
          <a:effectLst>
            <a:glow rad="228600">
              <a:schemeClr val="accent5">
                <a:satMod val="175000"/>
                <a:alpha val="40000"/>
              </a:schemeClr>
            </a:glow>
            <a:softEdge rad="63500"/>
          </a:effectLst>
        </p:spPr>
      </p:pic>
      <p:pic>
        <p:nvPicPr>
          <p:cNvPr id="3079" name="Picture 7"/>
          <p:cNvPicPr>
            <a:picLocks noChangeAspect="1" noChangeArrowheads="1"/>
          </p:cNvPicPr>
          <p:nvPr/>
        </p:nvPicPr>
        <p:blipFill>
          <a:blip r:embed="rId7" cstate="print"/>
          <a:srcRect/>
          <a:stretch>
            <a:fillRect/>
          </a:stretch>
        </p:blipFill>
        <p:spPr bwMode="auto">
          <a:xfrm>
            <a:off x="5715000" y="1676400"/>
            <a:ext cx="2809875" cy="1905000"/>
          </a:xfrm>
          <a:prstGeom prst="rect">
            <a:avLst/>
          </a:prstGeom>
          <a:noFill/>
          <a:ln w="9525">
            <a:noFill/>
            <a:miter lim="800000"/>
            <a:headEnd/>
            <a:tailEnd/>
          </a:ln>
          <a:effectLst>
            <a:glow rad="228600">
              <a:schemeClr val="accent5">
                <a:satMod val="175000"/>
                <a:alpha val="40000"/>
              </a:schemeClr>
            </a:glow>
            <a:softEdge rad="63500"/>
          </a:effectLst>
        </p:spPr>
      </p:pic>
      <p:pic>
        <p:nvPicPr>
          <p:cNvPr id="3080" name="Picture 8"/>
          <p:cNvPicPr>
            <a:picLocks noChangeAspect="1" noChangeArrowheads="1"/>
          </p:cNvPicPr>
          <p:nvPr/>
        </p:nvPicPr>
        <p:blipFill>
          <a:blip r:embed="rId8" cstate="print"/>
          <a:srcRect/>
          <a:stretch>
            <a:fillRect/>
          </a:stretch>
        </p:blipFill>
        <p:spPr bwMode="auto">
          <a:xfrm>
            <a:off x="2819400" y="1676400"/>
            <a:ext cx="2971800" cy="1905000"/>
          </a:xfrm>
          <a:prstGeom prst="rect">
            <a:avLst/>
          </a:prstGeom>
          <a:noFill/>
          <a:ln w="9525">
            <a:noFill/>
            <a:miter lim="800000"/>
            <a:headEnd/>
            <a:tailEnd/>
          </a:ln>
          <a:effectLst>
            <a:glow rad="228600">
              <a:schemeClr val="accent5">
                <a:satMod val="175000"/>
                <a:alpha val="40000"/>
              </a:schemeClr>
            </a:glow>
            <a:softEdge rad="63500"/>
          </a:effectLst>
        </p:spPr>
      </p:pic>
    </p:spTree>
  </p:cSld>
  <p:clrMapOvr>
    <a:masterClrMapping/>
  </p:clrMapOvr>
  <p:transition spd="slow">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276600" cy="5440362"/>
          </a:xfrm>
        </p:spPr>
        <p:txBody>
          <a:bodyPr>
            <a:noAutofit/>
          </a:bodyPr>
          <a:lstStyle/>
          <a:p>
            <a:r>
              <a:rPr lang="ru-RU" sz="2800" b="1" dirty="0" smtClean="0">
                <a:latin typeface="Times New Roman" pitchFamily="18" charset="0"/>
                <a:cs typeface="Times New Roman" pitchFamily="18" charset="0"/>
              </a:rPr>
              <a:t>На площади Победы установлен величественный монумент «Советским воинам – освободителям города Краснодара».</a:t>
            </a:r>
            <a:endParaRPr lang="ru-RU" sz="2800" dirty="0"/>
          </a:p>
        </p:txBody>
      </p:sp>
      <p:sp>
        <p:nvSpPr>
          <p:cNvPr id="3" name="Содержимое 2"/>
          <p:cNvSpPr>
            <a:spLocks noGrp="1"/>
          </p:cNvSpPr>
          <p:nvPr>
            <p:ph idx="1"/>
          </p:nvPr>
        </p:nvSpPr>
        <p:spPr>
          <a:xfrm>
            <a:off x="5791200" y="1600200"/>
            <a:ext cx="2895600" cy="4525963"/>
          </a:xfrm>
        </p:spPr>
        <p:txBody>
          <a:bodyPr/>
          <a:lstStyle/>
          <a:p>
            <a:endParaRPr lang="ru-RU" dirty="0"/>
          </a:p>
        </p:txBody>
      </p:sp>
      <p:pic>
        <p:nvPicPr>
          <p:cNvPr id="4" name="Picture 2" descr="C:\Users\123\Desktop\6.jpeg"/>
          <p:cNvPicPr>
            <a:picLocks noChangeAspect="1" noChangeArrowheads="1"/>
          </p:cNvPicPr>
          <p:nvPr/>
        </p:nvPicPr>
        <p:blipFill>
          <a:blip r:embed="rId2" cstate="print"/>
          <a:stretch>
            <a:fillRect/>
          </a:stretch>
        </p:blipFill>
        <p:spPr bwMode="auto">
          <a:xfrm>
            <a:off x="3733800" y="304800"/>
            <a:ext cx="4572000" cy="5943600"/>
          </a:xfrm>
          <a:prstGeom prst="rect">
            <a:avLst/>
          </a:prstGeom>
          <a:ln w="3175" cap="sq">
            <a:solidFill>
              <a:schemeClr val="accent3">
                <a:lumMod val="60000"/>
                <a:lumOff val="40000"/>
              </a:schemeClr>
            </a:solidFill>
            <a:miter lim="800000"/>
          </a:ln>
          <a:effectLst>
            <a:glow rad="228600">
              <a:schemeClr val="accent5">
                <a:satMod val="175000"/>
                <a:alpha val="40000"/>
              </a:schemeClr>
            </a:glow>
            <a:outerShdw blurRad="57150" dist="50800" dir="2700000" algn="tl" rotWithShape="0">
              <a:srgbClr val="000000">
                <a:alpha val="40000"/>
              </a:srgbClr>
            </a:outerShdw>
            <a:softEdge rad="63500"/>
          </a:effectLst>
        </p:spPr>
      </p:pic>
    </p:spTree>
  </p:cSld>
  <p:clrMapOvr>
    <a:masterClrMapping/>
  </p:clrMapOvr>
  <p:transition spd="slow">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82000" cy="1173162"/>
          </a:xfrm>
        </p:spPr>
        <p:txBody>
          <a:bodyPr>
            <a:noAutofit/>
          </a:bodyPr>
          <a:lstStyle/>
          <a:p>
            <a:r>
              <a:rPr lang="ru-RU" sz="2700" b="1" dirty="0" smtClean="0">
                <a:latin typeface="Times New Roman" pitchFamily="18" charset="0"/>
                <a:cs typeface="Times New Roman" pitchFamily="18" charset="0"/>
              </a:rPr>
              <a:t>Площадь Памяти Героев. Мемориальный комплекс кубанцам, погибшим в борьбе за Родину.</a:t>
            </a:r>
            <a:r>
              <a:rPr lang="ru-RU" sz="2800" dirty="0" smtClean="0"/>
              <a:t> </a:t>
            </a:r>
            <a:r>
              <a:rPr lang="ru-RU" sz="2800" b="1" dirty="0" smtClean="0">
                <a:latin typeface="Times New Roman" pitchFamily="18" charset="0"/>
                <a:cs typeface="Times New Roman" pitchFamily="18" charset="0"/>
              </a:rPr>
              <a:t>В центре площади находится «Вечный огонь»</a:t>
            </a:r>
            <a:r>
              <a:rPr lang="ru-RU" sz="2800" dirty="0" smtClean="0"/>
              <a:t>. </a:t>
            </a:r>
            <a:r>
              <a:rPr lang="ru-RU" sz="2700" b="1" dirty="0" smtClean="0">
                <a:latin typeface="Times New Roman" pitchFamily="18" charset="0"/>
                <a:cs typeface="Times New Roman" pitchFamily="18" charset="0"/>
              </a:rPr>
              <a:t> </a:t>
            </a:r>
            <a:endParaRPr lang="ru-RU" sz="2700" dirty="0">
              <a:latin typeface="Times New Roman" pitchFamily="18" charset="0"/>
              <a:cs typeface="Times New Roman" pitchFamily="18" charset="0"/>
            </a:endParaRPr>
          </a:p>
        </p:txBody>
      </p:sp>
      <p:pic>
        <p:nvPicPr>
          <p:cNvPr id="4" name="Picture 2" descr="C:\Users\123\Desktop\f2e52d119a69.jpg"/>
          <p:cNvPicPr>
            <a:picLocks noChangeAspect="1" noChangeArrowheads="1"/>
          </p:cNvPicPr>
          <p:nvPr/>
        </p:nvPicPr>
        <p:blipFill>
          <a:blip r:embed="rId2" cstate="print"/>
          <a:stretch>
            <a:fillRect/>
          </a:stretch>
        </p:blipFill>
        <p:spPr bwMode="auto">
          <a:xfrm>
            <a:off x="4800600" y="3886200"/>
            <a:ext cx="3886200" cy="2514600"/>
          </a:xfrm>
          <a:prstGeom prst="rect">
            <a:avLst/>
          </a:prstGeom>
          <a:ln w="127000" cap="sq">
            <a:noFill/>
            <a:miter lim="800000"/>
          </a:ln>
          <a:effectLst>
            <a:glow rad="228600">
              <a:schemeClr val="accent5">
                <a:satMod val="175000"/>
                <a:alpha val="40000"/>
              </a:schemeClr>
            </a:glow>
            <a:outerShdw blurRad="57150" dist="50800" dir="2700000" algn="tl" rotWithShape="0">
              <a:srgbClr val="000000">
                <a:alpha val="40000"/>
              </a:srgbClr>
            </a:outerShdw>
            <a:softEdge rad="63500"/>
          </a:effectLst>
        </p:spPr>
      </p:pic>
      <p:pic>
        <p:nvPicPr>
          <p:cNvPr id="5" name="Picture 3" descr="C:\Users\123\Desktop\0_14cbb_95649f9_L.jpeg"/>
          <p:cNvPicPr>
            <a:picLocks noGrp="1" noChangeAspect="1" noChangeArrowheads="1"/>
          </p:cNvPicPr>
          <p:nvPr>
            <p:ph idx="1"/>
          </p:nvPr>
        </p:nvPicPr>
        <p:blipFill>
          <a:blip r:embed="rId3" cstate="print"/>
          <a:srcRect/>
          <a:stretch>
            <a:fillRect/>
          </a:stretch>
        </p:blipFill>
        <p:spPr bwMode="auto">
          <a:xfrm>
            <a:off x="838200" y="1752600"/>
            <a:ext cx="3505200" cy="4525963"/>
          </a:xfrm>
          <a:prstGeom prst="rect">
            <a:avLst/>
          </a:prstGeom>
          <a:ln w="38100" cap="sq">
            <a:solidFill>
              <a:srgbClr val="C00000"/>
            </a:solidFill>
            <a:prstDash val="solid"/>
            <a:miter lim="800000"/>
          </a:ln>
          <a:effectLst>
            <a:glow rad="228600">
              <a:schemeClr val="accent5">
                <a:satMod val="175000"/>
                <a:alpha val="40000"/>
              </a:schemeClr>
            </a:glow>
            <a:outerShdw blurRad="50800" dist="38100" dir="2700000" algn="tl" rotWithShape="0">
              <a:srgbClr val="000000">
                <a:alpha val="43000"/>
              </a:srgbClr>
            </a:outerShdw>
            <a:softEdge rad="63500"/>
          </a:effectLst>
        </p:spPr>
      </p:pic>
      <p:pic>
        <p:nvPicPr>
          <p:cNvPr id="2050" name="Picture 2"/>
          <p:cNvPicPr>
            <a:picLocks noChangeAspect="1" noChangeArrowheads="1"/>
          </p:cNvPicPr>
          <p:nvPr/>
        </p:nvPicPr>
        <p:blipFill>
          <a:blip r:embed="rId4" cstate="print"/>
          <a:srcRect/>
          <a:stretch>
            <a:fillRect/>
          </a:stretch>
        </p:blipFill>
        <p:spPr bwMode="auto">
          <a:xfrm>
            <a:off x="4724400" y="1752600"/>
            <a:ext cx="4038600" cy="1981200"/>
          </a:xfrm>
          <a:prstGeom prst="rect">
            <a:avLst/>
          </a:prstGeom>
          <a:noFill/>
          <a:ln w="9525">
            <a:noFill/>
            <a:miter lim="800000"/>
            <a:headEnd/>
            <a:tailEnd/>
          </a:ln>
          <a:effectLst>
            <a:glow rad="228600">
              <a:schemeClr val="accent5">
                <a:satMod val="175000"/>
                <a:alpha val="40000"/>
              </a:schemeClr>
            </a:glow>
            <a:softEdge rad="127000"/>
          </a:effectLst>
        </p:spPr>
      </p:pic>
    </p:spTree>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latin typeface="Times New Roman" pitchFamily="18" charset="0"/>
                <a:cs typeface="Times New Roman" pitchFamily="18" charset="0"/>
              </a:rPr>
              <a:t>Памятник 13 тысячам краснодарцам – жертвам фашистского террора</a:t>
            </a:r>
            <a:endParaRPr lang="ru-RU" sz="3200" b="1" dirty="0">
              <a:latin typeface="Times New Roman" pitchFamily="18" charset="0"/>
              <a:cs typeface="Times New Roman" pitchFamily="18" charset="0"/>
            </a:endParaRPr>
          </a:p>
        </p:txBody>
      </p:sp>
      <p:pic>
        <p:nvPicPr>
          <p:cNvPr id="4" name="Picture 2" descr="C:\Users\123\Desktop\50eecc650d58.jpg"/>
          <p:cNvPicPr>
            <a:picLocks noGrp="1" noChangeAspect="1" noChangeArrowheads="1"/>
          </p:cNvPicPr>
          <p:nvPr>
            <p:ph idx="1"/>
          </p:nvPr>
        </p:nvPicPr>
        <p:blipFill>
          <a:blip r:embed="rId2" cstate="print"/>
          <a:srcRect/>
          <a:stretch>
            <a:fillRect/>
          </a:stretch>
        </p:blipFill>
        <p:spPr bwMode="auto">
          <a:xfrm>
            <a:off x="1828800" y="1600200"/>
            <a:ext cx="6172200" cy="4419600"/>
          </a:xfrm>
          <a:prstGeom prst="rect">
            <a:avLst/>
          </a:prstGeom>
          <a:ln w="127000" cap="sq">
            <a:noFill/>
            <a:miter lim="800000"/>
          </a:ln>
          <a:effectLst>
            <a:glow rad="228600">
              <a:schemeClr val="accent5">
                <a:satMod val="175000"/>
                <a:alpha val="40000"/>
              </a:schemeClr>
            </a:glow>
            <a:outerShdw blurRad="57150" dist="50800" dir="2700000" algn="tl" rotWithShape="0">
              <a:srgbClr val="000000">
                <a:alpha val="40000"/>
              </a:srgbClr>
            </a:outerShdw>
            <a:softEdge rad="63500"/>
          </a:effectLst>
        </p:spPr>
      </p:pic>
    </p:spTree>
  </p:cSld>
  <p:clrMapOvr>
    <a:masterClrMapping/>
  </p:clrMapOvr>
  <p:transition spd="slow">
    <p:diamon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276600" cy="5364162"/>
          </a:xfrm>
        </p:spPr>
        <p:txBody>
          <a:bodyPr>
            <a:noAutofit/>
          </a:bodyPr>
          <a:lstStyle/>
          <a:p>
            <a:r>
              <a:rPr lang="ru-RU" sz="2800" b="1" dirty="0" smtClean="0">
                <a:latin typeface="Times New Roman" pitchFamily="18" charset="0"/>
                <a:cs typeface="Times New Roman" pitchFamily="18" charset="0"/>
              </a:rPr>
              <a:t>Памятник студентам, преподавателям и сотрудникам </a:t>
            </a:r>
            <a:r>
              <a:rPr lang="ru-RU" sz="2800" b="1" dirty="0" err="1" smtClean="0">
                <a:latin typeface="Times New Roman" pitchFamily="18" charset="0"/>
                <a:cs typeface="Times New Roman" pitchFamily="18" charset="0"/>
              </a:rPr>
              <a:t>ПолитехническогоУниверситета</a:t>
            </a:r>
            <a:r>
              <a:rPr lang="ru-RU" sz="2800" b="1" dirty="0" smtClean="0">
                <a:latin typeface="Times New Roman" pitchFamily="18" charset="0"/>
                <a:cs typeface="Times New Roman" pitchFamily="18" charset="0"/>
              </a:rPr>
              <a:t>, погибшим на фронтах Великой Отечественной войны.</a:t>
            </a: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a:xfrm>
            <a:off x="3505200" y="1600200"/>
            <a:ext cx="5181600" cy="4525963"/>
          </a:xfrm>
        </p:spPr>
        <p:txBody>
          <a:bodyPr/>
          <a:lstStyle/>
          <a:p>
            <a:endParaRPr lang="ru-RU" dirty="0"/>
          </a:p>
        </p:txBody>
      </p:sp>
      <p:pic>
        <p:nvPicPr>
          <p:cNvPr id="4" name="Picture 2" descr="C:\Users\123\Desktop\3d5312bb2ce5.jpg"/>
          <p:cNvPicPr>
            <a:picLocks noChangeAspect="1" noChangeArrowheads="1"/>
          </p:cNvPicPr>
          <p:nvPr/>
        </p:nvPicPr>
        <p:blipFill>
          <a:blip r:embed="rId2" cstate="print"/>
          <a:stretch>
            <a:fillRect/>
          </a:stretch>
        </p:blipFill>
        <p:spPr bwMode="auto">
          <a:xfrm>
            <a:off x="3962400" y="533400"/>
            <a:ext cx="4419600" cy="5410200"/>
          </a:xfrm>
          <a:prstGeom prst="rect">
            <a:avLst/>
          </a:prstGeom>
          <a:ln w="127000" cap="sq">
            <a:noFill/>
            <a:miter lim="800000"/>
          </a:ln>
          <a:effectLst>
            <a:glow rad="228600">
              <a:schemeClr val="accent5">
                <a:satMod val="175000"/>
                <a:alpha val="40000"/>
              </a:schemeClr>
            </a:glow>
            <a:outerShdw blurRad="57150" dist="50800" dir="2700000" algn="tl" rotWithShape="0">
              <a:srgbClr val="000000">
                <a:alpha val="40000"/>
              </a:srgbClr>
            </a:outerShdw>
            <a:softEdge rad="63500"/>
          </a:effectLst>
        </p:spPr>
      </p:pic>
    </p:spTree>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defRPr/>
            </a:pPr>
            <a:r>
              <a:rPr lang="ru-RU" sz="3200" b="1" dirty="0" smtClean="0">
                <a:latin typeface="Times New Roman" pitchFamily="18" charset="0"/>
                <a:cs typeface="Times New Roman" pitchFamily="18" charset="0"/>
              </a:rPr>
              <a:t>Музей под открытым небом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«Оружие победы»</a:t>
            </a:r>
            <a:br>
              <a:rPr lang="ru-RU" sz="3200" b="1" dirty="0" smtClean="0">
                <a:latin typeface="Times New Roman" pitchFamily="18" charset="0"/>
                <a:cs typeface="Times New Roman" pitchFamily="18" charset="0"/>
              </a:rPr>
            </a:br>
            <a:endParaRPr lang="ru-RU" sz="3200" b="1" dirty="0">
              <a:latin typeface="Times New Roman" pitchFamily="18" charset="0"/>
              <a:cs typeface="Times New Roman" pitchFamily="18" charset="0"/>
            </a:endParaRPr>
          </a:p>
        </p:txBody>
      </p:sp>
      <p:pic>
        <p:nvPicPr>
          <p:cNvPr id="4" name="Picture 2" descr="C:\Users\123\Desktop\оружие победы.jpg"/>
          <p:cNvPicPr>
            <a:picLocks noChangeAspect="1" noChangeArrowheads="1"/>
          </p:cNvPicPr>
          <p:nvPr/>
        </p:nvPicPr>
        <p:blipFill>
          <a:blip r:embed="rId2" cstate="print"/>
          <a:stretch>
            <a:fillRect/>
          </a:stretch>
        </p:blipFill>
        <p:spPr bwMode="auto">
          <a:xfrm>
            <a:off x="457200" y="1219200"/>
            <a:ext cx="3886200" cy="2819400"/>
          </a:xfrm>
          <a:prstGeom prst="rect">
            <a:avLst/>
          </a:prstGeom>
          <a:ln w="88900" cap="sq" cmpd="thickThin">
            <a:noFill/>
            <a:prstDash val="solid"/>
            <a:miter lim="800000"/>
          </a:ln>
          <a:effectLst>
            <a:glow rad="228600">
              <a:schemeClr val="accent5">
                <a:satMod val="175000"/>
                <a:alpha val="40000"/>
              </a:schemeClr>
            </a:glow>
            <a:innerShdw blurRad="76200">
              <a:srgbClr val="000000"/>
            </a:innerShdw>
          </a:effectLst>
        </p:spPr>
      </p:pic>
      <p:pic>
        <p:nvPicPr>
          <p:cNvPr id="5" name="Picture 3" descr="C:\Users\123\Desktop\музей Оружие победы.JPG"/>
          <p:cNvPicPr>
            <a:picLocks noGrp="1" noChangeAspect="1" noChangeArrowheads="1"/>
          </p:cNvPicPr>
          <p:nvPr>
            <p:ph idx="1"/>
          </p:nvPr>
        </p:nvPicPr>
        <p:blipFill>
          <a:blip r:embed="rId3" cstate="print"/>
          <a:stretch>
            <a:fillRect/>
          </a:stretch>
        </p:blipFill>
        <p:spPr bwMode="auto">
          <a:xfrm>
            <a:off x="4648201" y="1219201"/>
            <a:ext cx="4114800" cy="2819400"/>
          </a:xfrm>
          <a:prstGeom prst="rect">
            <a:avLst/>
          </a:prstGeom>
          <a:ln w="88900" cap="sq" cmpd="thickThin">
            <a:noFill/>
            <a:prstDash val="solid"/>
            <a:miter lim="800000"/>
          </a:ln>
          <a:effectLst>
            <a:glow rad="228600">
              <a:schemeClr val="accent5">
                <a:satMod val="175000"/>
                <a:alpha val="40000"/>
              </a:schemeClr>
            </a:glow>
            <a:innerShdw blurRad="76200">
              <a:srgbClr val="000000"/>
            </a:innerShdw>
          </a:effectLst>
        </p:spPr>
      </p:pic>
      <p:pic>
        <p:nvPicPr>
          <p:cNvPr id="6" name="Picture 2" descr="C:\Users\123\Desktop\сау 152.jpg"/>
          <p:cNvPicPr>
            <a:picLocks noChangeAspect="1" noChangeArrowheads="1"/>
          </p:cNvPicPr>
          <p:nvPr/>
        </p:nvPicPr>
        <p:blipFill>
          <a:blip r:embed="rId4" cstate="print"/>
          <a:srcRect/>
          <a:stretch>
            <a:fillRect/>
          </a:stretch>
        </p:blipFill>
        <p:spPr bwMode="auto">
          <a:xfrm>
            <a:off x="2438400" y="3962400"/>
            <a:ext cx="4191001" cy="2667000"/>
          </a:xfrm>
          <a:prstGeom prst="rect">
            <a:avLst/>
          </a:prstGeom>
          <a:ln w="88900" cap="sq" cmpd="thickThin">
            <a:noFill/>
            <a:prstDash val="solid"/>
            <a:miter lim="800000"/>
          </a:ln>
          <a:effectLst>
            <a:glow rad="228600">
              <a:schemeClr val="accent5">
                <a:satMod val="175000"/>
                <a:alpha val="40000"/>
              </a:schemeClr>
            </a:glow>
            <a:innerShdw blurRad="76200">
              <a:srgbClr val="000000"/>
            </a:innerShdw>
            <a:softEdge rad="63500"/>
          </a:effectLst>
        </p:spPr>
      </p:pic>
    </p:spTree>
  </p:cSld>
  <p:clrMapOvr>
    <a:masterClrMapping/>
  </p:clrMapOvr>
  <p:transition spd="slow">
    <p:wheel spokes="3"/>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3733800" cy="3581400"/>
          </a:xfrm>
        </p:spPr>
        <p:txBody>
          <a:bodyPr>
            <a:noAutofit/>
          </a:bodyPr>
          <a:lstStyle/>
          <a:p>
            <a:r>
              <a:rPr lang="ru-RU" sz="2400" b="1" dirty="0" smtClean="0">
                <a:latin typeface="Times New Roman" pitchFamily="18" charset="0"/>
                <a:cs typeface="Times New Roman" pitchFamily="18" charset="0"/>
              </a:rPr>
              <a:t>Обелиск воинам 46-й армии, принимавшим участие в форсировании реки Кубань в ночь с 11 на 12 февраля 1943 года и освобождении города от немецко-фашистских захватчиков</a:t>
            </a: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flipH="1">
            <a:off x="5410200" y="1600201"/>
            <a:ext cx="2362200" cy="1143000"/>
          </a:xfrm>
        </p:spPr>
        <p:txBody>
          <a:bodyPr/>
          <a:lstStyle/>
          <a:p>
            <a:endParaRPr lang="ru-RU" dirty="0"/>
          </a:p>
        </p:txBody>
      </p:sp>
      <p:pic>
        <p:nvPicPr>
          <p:cNvPr id="4" name="Picture 2" descr="http://kultura.kubangov.ru/www/kultura.nsf/0/6c04fb7979cfa89ac32570d00064298a/body/0.84!OpenElement&amp;FieldElemFormat=jpg"/>
          <p:cNvPicPr>
            <a:picLocks noChangeAspect="1" noChangeArrowheads="1"/>
          </p:cNvPicPr>
          <p:nvPr/>
        </p:nvPicPr>
        <p:blipFill>
          <a:blip r:embed="rId2" cstate="print"/>
          <a:srcRect/>
          <a:stretch>
            <a:fillRect/>
          </a:stretch>
        </p:blipFill>
        <p:spPr bwMode="auto">
          <a:xfrm>
            <a:off x="4419600" y="304800"/>
            <a:ext cx="4114800" cy="3810000"/>
          </a:xfrm>
          <a:prstGeom prst="rect">
            <a:avLst/>
          </a:prstGeom>
          <a:noFill/>
          <a:effectLst>
            <a:glow rad="228600">
              <a:schemeClr val="accent5">
                <a:satMod val="175000"/>
                <a:alpha val="40000"/>
              </a:schemeClr>
            </a:glow>
          </a:effectLst>
        </p:spPr>
      </p:pic>
      <p:pic>
        <p:nvPicPr>
          <p:cNvPr id="5" name="Picture 4" descr="http://kultura.kubangov.ru/www/kultura.nsf/0/6c04fb7979cfa89ac32570d00064298a/body/0.6AB0!OpenElement&amp;FieldElemFormat=jpg"/>
          <p:cNvPicPr>
            <a:picLocks noChangeAspect="1" noChangeArrowheads="1"/>
          </p:cNvPicPr>
          <p:nvPr/>
        </p:nvPicPr>
        <p:blipFill>
          <a:blip r:embed="rId3" cstate="print"/>
          <a:srcRect/>
          <a:stretch>
            <a:fillRect/>
          </a:stretch>
        </p:blipFill>
        <p:spPr bwMode="auto">
          <a:xfrm>
            <a:off x="4876800" y="3886200"/>
            <a:ext cx="3429000" cy="2237248"/>
          </a:xfrm>
          <a:prstGeom prst="rect">
            <a:avLst/>
          </a:prstGeom>
          <a:noFill/>
          <a:effectLst>
            <a:glow rad="228600">
              <a:schemeClr val="accent5">
                <a:satMod val="175000"/>
                <a:alpha val="40000"/>
              </a:schemeClr>
            </a:glow>
          </a:effectLst>
        </p:spPr>
      </p:pic>
      <p:pic>
        <p:nvPicPr>
          <p:cNvPr id="1026" name="Picture 2"/>
          <p:cNvPicPr>
            <a:picLocks noChangeAspect="1" noChangeArrowheads="1"/>
          </p:cNvPicPr>
          <p:nvPr/>
        </p:nvPicPr>
        <p:blipFill>
          <a:blip r:embed="rId4" cstate="print"/>
          <a:srcRect t="13588"/>
          <a:stretch>
            <a:fillRect/>
          </a:stretch>
        </p:blipFill>
        <p:spPr bwMode="auto">
          <a:xfrm>
            <a:off x="1371600" y="3886200"/>
            <a:ext cx="3100387" cy="2166938"/>
          </a:xfrm>
          <a:prstGeom prst="rect">
            <a:avLst/>
          </a:prstGeom>
          <a:noFill/>
          <a:ln w="9525">
            <a:noFill/>
            <a:miter lim="800000"/>
            <a:headEnd/>
            <a:tailEnd/>
          </a:ln>
          <a:effectLst>
            <a:glow rad="228600">
              <a:schemeClr val="accent5">
                <a:satMod val="175000"/>
                <a:alpha val="40000"/>
              </a:schemeClr>
            </a:glow>
            <a:softEdge rad="63500"/>
          </a:effectLst>
        </p:spPr>
      </p:pic>
    </p:spTree>
  </p:cSld>
  <p:clrMapOvr>
    <a:masterClrMapping/>
  </p:clrMapOvr>
  <p:transition spd="slow">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77962"/>
          </a:xfrm>
        </p:spPr>
        <p:txBody>
          <a:bodyPr>
            <a:noAutofit/>
          </a:bodyPr>
          <a:lstStyle/>
          <a:p>
            <a:r>
              <a:rPr lang="ru-RU" sz="2800" b="1" dirty="0" smtClean="0">
                <a:latin typeface="Times New Roman" pitchFamily="18" charset="0"/>
                <a:cs typeface="Times New Roman" pitchFamily="18" charset="0"/>
              </a:rPr>
              <a:t>Памятник 500 советским воинам и мирным жителям, погибшим от рук фашистских захватчиков</a:t>
            </a:r>
            <a:endParaRPr lang="ru-RU" sz="2800" dirty="0">
              <a:latin typeface="Times New Roman" pitchFamily="18" charset="0"/>
              <a:cs typeface="Times New Roman" pitchFamily="18" charset="0"/>
            </a:endParaRPr>
          </a:p>
        </p:txBody>
      </p:sp>
      <p:pic>
        <p:nvPicPr>
          <p:cNvPr id="4" name="Picture 2" descr="http://kultura.kubangov.ru/www/kultura.nsf/0/8afb0d48e97bf15ec32570d000642226/body/0.84!OpenElement&amp;FieldElemFormat=jpg"/>
          <p:cNvPicPr>
            <a:picLocks noGrp="1" noChangeAspect="1" noChangeArrowheads="1"/>
          </p:cNvPicPr>
          <p:nvPr>
            <p:ph idx="1"/>
          </p:nvPr>
        </p:nvPicPr>
        <p:blipFill>
          <a:blip r:embed="rId2" cstate="print"/>
          <a:srcRect/>
          <a:stretch>
            <a:fillRect/>
          </a:stretch>
        </p:blipFill>
        <p:spPr bwMode="auto">
          <a:xfrm>
            <a:off x="1219200" y="1828800"/>
            <a:ext cx="5943600" cy="4191000"/>
          </a:xfrm>
          <a:prstGeom prst="rect">
            <a:avLst/>
          </a:prstGeom>
          <a:noFill/>
          <a:effectLst>
            <a:glow rad="228600">
              <a:schemeClr val="accent5">
                <a:satMod val="175000"/>
                <a:alpha val="40000"/>
              </a:schemeClr>
            </a:glow>
            <a:softEdge rad="63500"/>
          </a:effectLst>
        </p:spPr>
      </p:pic>
      <p:pic>
        <p:nvPicPr>
          <p:cNvPr id="4098" name="Picture 2"/>
          <p:cNvPicPr>
            <a:picLocks noChangeAspect="1" noChangeArrowheads="1"/>
          </p:cNvPicPr>
          <p:nvPr/>
        </p:nvPicPr>
        <p:blipFill>
          <a:blip r:embed="rId3" cstate="print"/>
          <a:srcRect/>
          <a:stretch>
            <a:fillRect/>
          </a:stretch>
        </p:blipFill>
        <p:spPr bwMode="auto">
          <a:xfrm>
            <a:off x="6248400" y="3505200"/>
            <a:ext cx="2590800" cy="2590800"/>
          </a:xfrm>
          <a:prstGeom prst="rect">
            <a:avLst/>
          </a:prstGeom>
          <a:noFill/>
          <a:ln w="9525">
            <a:noFill/>
            <a:miter lim="800000"/>
            <a:headEnd/>
            <a:tailEnd/>
          </a:ln>
          <a:effectLst>
            <a:glow rad="228600">
              <a:schemeClr val="accent5">
                <a:satMod val="175000"/>
                <a:alpha val="40000"/>
              </a:schemeClr>
            </a:glow>
            <a:softEdge rad="63500"/>
          </a:effectLst>
        </p:spPr>
      </p:pic>
    </p:spTree>
  </p:cSld>
  <p:clrMapOvr>
    <a:masterClrMapping/>
  </p:clrMapOvr>
  <p:transition spd="slow">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latin typeface="Times New Roman" pitchFamily="18" charset="0"/>
                <a:cs typeface="Times New Roman" pitchFamily="18" charset="0"/>
              </a:rPr>
              <a:t>Более 300 воинов - кубанцев удостоены звания Героя Советского Союза, четверо из них - полные кавалеры ордена Славы.</a:t>
            </a:r>
            <a:endParaRPr lang="ru-RU" sz="2800" b="1" dirty="0">
              <a:latin typeface="Times New Roman" pitchFamily="18" charset="0"/>
              <a:cs typeface="Times New Roman" pitchFamily="18" charset="0"/>
            </a:endParaRPr>
          </a:p>
        </p:txBody>
      </p:sp>
      <p:pic>
        <p:nvPicPr>
          <p:cNvPr id="4" name="Picture 2" descr="F:\1943\090220112244.jpg"/>
          <p:cNvPicPr>
            <a:picLocks noGrp="1" noChangeAspect="1" noChangeArrowheads="1"/>
          </p:cNvPicPr>
          <p:nvPr>
            <p:ph idx="1"/>
          </p:nvPr>
        </p:nvPicPr>
        <p:blipFill>
          <a:blip r:embed="rId2" cstate="print"/>
          <a:srcRect/>
          <a:stretch>
            <a:fillRect/>
          </a:stretch>
        </p:blipFill>
        <p:spPr bwMode="auto">
          <a:xfrm>
            <a:off x="1981200" y="1676400"/>
            <a:ext cx="6034617" cy="4221163"/>
          </a:xfrm>
          <a:prstGeom prst="rect">
            <a:avLst/>
          </a:prstGeom>
          <a:noFill/>
          <a:effectLst>
            <a:glow rad="228600">
              <a:schemeClr val="accent5">
                <a:satMod val="175000"/>
                <a:alpha val="40000"/>
              </a:schemeClr>
            </a:glow>
            <a:softEdge rad="63500"/>
          </a:effectLst>
        </p:spPr>
      </p:pic>
    </p:spTree>
  </p:cSld>
  <p:clrMapOvr>
    <a:masterClrMapping/>
  </p:clrMapOvr>
  <p:transition spd="slow">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66800"/>
            <a:ext cx="4724400" cy="5486400"/>
          </a:xfrm>
        </p:spPr>
        <p:txBody>
          <a:bodyPr>
            <a:normAutofit fontScale="90000"/>
          </a:bodyPr>
          <a:lstStyle/>
          <a:p>
            <a:r>
              <a:rPr lang="ru-RU" sz="2700" b="1" dirty="0" err="1" smtClean="0">
                <a:latin typeface="Times New Roman" pitchFamily="18" charset="0"/>
                <a:cs typeface="Times New Roman" pitchFamily="18" charset="0"/>
              </a:rPr>
              <a:t>Чевствуем</a:t>
            </a:r>
            <a:r>
              <a:rPr lang="ru-RU" sz="2700" b="1" dirty="0" smtClean="0">
                <a:latin typeface="Times New Roman" pitchFamily="18" charset="0"/>
                <a:cs typeface="Times New Roman" pitchFamily="18" charset="0"/>
              </a:rPr>
              <a:t> погибших и живых,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Тех, кто пал, Отчизну защищая,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Имена навек запомним их,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Жизнь они свою за нас отдали.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С каждым годом все короче ряд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Очевидцев тех боев кровавых,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Пусть же взрывы больше не гремят,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Не тревожат застарелой раны.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Ваш геройский подвиг не забыть,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Пусть года бегут неумолимо,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Но сирени бархатная кисть </a:t>
            </a:r>
            <a:br>
              <a:rPr lang="ru-RU" sz="2700" b="1" dirty="0" smtClean="0">
                <a:latin typeface="Times New Roman" pitchFamily="18" charset="0"/>
                <a:cs typeface="Times New Roman" pitchFamily="18" charset="0"/>
              </a:rPr>
            </a:br>
            <a:r>
              <a:rPr lang="ru-RU" sz="2700" b="1" dirty="0" smtClean="0">
                <a:latin typeface="Times New Roman" pitchFamily="18" charset="0"/>
                <a:cs typeface="Times New Roman" pitchFamily="18" charset="0"/>
              </a:rPr>
              <a:t>В вашу честь цветет </a:t>
            </a:r>
            <a:r>
              <a:rPr lang="ru-RU" sz="2700" b="1" dirty="0" err="1" smtClean="0">
                <a:latin typeface="Times New Roman" pitchFamily="18" charset="0"/>
                <a:cs typeface="Times New Roman" pitchFamily="18" charset="0"/>
              </a:rPr>
              <a:t>неопалимо</a:t>
            </a:r>
            <a:r>
              <a:rPr lang="ru-RU" sz="2700" b="1" dirty="0" smtClean="0">
                <a:latin typeface="Times New Roman" pitchFamily="18" charset="0"/>
                <a:cs typeface="Times New Roman" pitchFamily="18" charset="0"/>
              </a:rPr>
              <a:t>. </a:t>
            </a:r>
            <a:r>
              <a:rPr lang="ru-RU" sz="2700" b="1" dirty="0" smtClean="0"/>
              <a:t/>
            </a:r>
            <a:br>
              <a:rPr lang="ru-RU" sz="2700" b="1" dirty="0" smtClean="0"/>
            </a:br>
            <a:r>
              <a:rPr lang="ru-RU" sz="2400" dirty="0" smtClean="0"/>
              <a:t/>
            </a:r>
            <a:br>
              <a:rPr lang="ru-RU" sz="2400" dirty="0" smtClean="0"/>
            </a:br>
            <a:r>
              <a:rPr lang="ru-RU" dirty="0" smtClean="0"/>
              <a:t/>
            </a:r>
            <a:br>
              <a:rPr lang="ru-RU" dirty="0" smtClean="0"/>
            </a:br>
            <a:endParaRPr lang="ru-RU" dirty="0"/>
          </a:p>
        </p:txBody>
      </p:sp>
      <p:sp>
        <p:nvSpPr>
          <p:cNvPr id="3" name="Содержимое 2"/>
          <p:cNvSpPr>
            <a:spLocks noGrp="1"/>
          </p:cNvSpPr>
          <p:nvPr>
            <p:ph idx="1"/>
          </p:nvPr>
        </p:nvSpPr>
        <p:spPr>
          <a:xfrm>
            <a:off x="5486400" y="1600200"/>
            <a:ext cx="3200400" cy="4525963"/>
          </a:xfrm>
        </p:spPr>
        <p:txBody>
          <a:bodyPr/>
          <a:lstStyle/>
          <a:p>
            <a:endParaRPr lang="ru-RU" dirty="0"/>
          </a:p>
        </p:txBody>
      </p:sp>
      <p:pic>
        <p:nvPicPr>
          <p:cNvPr id="36866" name="Picture 2" descr="Рыжуля - самый доброе существо на свете - Виртуальный рай для животных"/>
          <p:cNvPicPr>
            <a:picLocks noChangeAspect="1" noChangeArrowheads="1" noCrop="1"/>
          </p:cNvPicPr>
          <p:nvPr/>
        </p:nvPicPr>
        <p:blipFill>
          <a:blip r:embed="rId2" cstate="print"/>
          <a:srcRect/>
          <a:stretch>
            <a:fillRect/>
          </a:stretch>
        </p:blipFill>
        <p:spPr bwMode="auto">
          <a:xfrm>
            <a:off x="5181600" y="685800"/>
            <a:ext cx="3505200" cy="5353050"/>
          </a:xfrm>
          <a:prstGeom prst="rect">
            <a:avLst/>
          </a:prstGeom>
          <a:noFill/>
          <a:effectLst>
            <a:glow rad="228600">
              <a:schemeClr val="accent5">
                <a:satMod val="175000"/>
                <a:alpha val="40000"/>
              </a:schemeClr>
            </a:glow>
            <a:softEdge rad="63500"/>
          </a:effectLst>
        </p:spPr>
      </p:pic>
    </p:spTree>
  </p:cSld>
  <p:clrMapOvr>
    <a:masterClrMapping/>
  </p:clrMapOvr>
  <p:transition spd="slow">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pPr algn="ctr">
              <a:buNone/>
            </a:pPr>
            <a:r>
              <a:rPr lang="ru-RU" sz="6000" b="1" dirty="0" smtClean="0">
                <a:latin typeface="Times New Roman" pitchFamily="18" charset="0"/>
                <a:cs typeface="Times New Roman" pitchFamily="18" charset="0"/>
              </a:rPr>
              <a:t>СПАСИБО </a:t>
            </a:r>
          </a:p>
          <a:p>
            <a:pPr algn="ctr">
              <a:buNone/>
            </a:pPr>
            <a:r>
              <a:rPr lang="ru-RU" sz="6000" b="1" dirty="0" smtClean="0">
                <a:latin typeface="Times New Roman" pitchFamily="18" charset="0"/>
                <a:cs typeface="Times New Roman" pitchFamily="18" charset="0"/>
              </a:rPr>
              <a:t> ЗА </a:t>
            </a:r>
          </a:p>
          <a:p>
            <a:pPr algn="ctr">
              <a:buNone/>
            </a:pPr>
            <a:r>
              <a:rPr lang="ru-RU" sz="6000" b="1" dirty="0" smtClean="0">
                <a:latin typeface="Times New Roman" pitchFamily="18" charset="0"/>
                <a:cs typeface="Times New Roman" pitchFamily="18" charset="0"/>
              </a:rPr>
              <a:t>ВНИМАНИЕ</a:t>
            </a:r>
            <a:endParaRPr lang="ru-RU" sz="6000" b="1" dirty="0">
              <a:latin typeface="Times New Roman" pitchFamily="18" charset="0"/>
              <a:cs typeface="Times New Roman" pitchFamily="18" charset="0"/>
            </a:endParaRPr>
          </a:p>
        </p:txBody>
      </p:sp>
    </p:spTree>
  </p:cSld>
  <p:clrMapOvr>
    <a:masterClrMapping/>
  </p:clrMapOvr>
  <p:transition spd="slow">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latin typeface="Times New Roman" pitchFamily="18" charset="0"/>
                <a:cs typeface="Times New Roman" pitchFamily="18" charset="0"/>
              </a:rPr>
              <a:t>Интернет-источники</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219200"/>
            <a:ext cx="8229600" cy="5257800"/>
          </a:xfrm>
        </p:spPr>
        <p:txBody>
          <a:bodyPr>
            <a:normAutofit/>
          </a:bodyPr>
          <a:lstStyle/>
          <a:p>
            <a:pPr marL="514350" indent="-514350">
              <a:buAutoNum type="arabicPeriod"/>
            </a:pPr>
            <a:r>
              <a:rPr lang="en-US" sz="2400" dirty="0" smtClean="0">
                <a:latin typeface="Times New Roman" pitchFamily="18" charset="0"/>
                <a:cs typeface="Times New Roman" pitchFamily="18" charset="0"/>
                <a:hlinkClick r:id="rId2"/>
              </a:rPr>
              <a:t>http://www.ignatovka.ru/index.php?catid=26:2010-10-12-10-11-25&amp;id=628:71-&amp;Itemid=78&amp;option=com_content&amp;view=article</a:t>
            </a:r>
            <a:endParaRPr lang="ru-RU" sz="2400" dirty="0" smtClean="0">
              <a:latin typeface="Times New Roman" pitchFamily="18" charset="0"/>
              <a:cs typeface="Times New Roman" pitchFamily="18" charset="0"/>
            </a:endParaRPr>
          </a:p>
          <a:p>
            <a:pPr marL="514350" indent="-514350">
              <a:buAutoNum type="arabicPeriod"/>
            </a:pPr>
            <a:r>
              <a:rPr lang="en-US" sz="2400" dirty="0" smtClean="0">
                <a:latin typeface="Times New Roman" pitchFamily="18" charset="0"/>
                <a:cs typeface="Times New Roman" pitchFamily="18" charset="0"/>
                <a:hlinkClick r:id="rId3"/>
              </a:rPr>
              <a:t>http://ekaterinodar.blogspot.hu/2013/11/blog-post_6983.html</a:t>
            </a:r>
            <a:endParaRPr lang="ru-RU" sz="2400" dirty="0" smtClean="0">
              <a:latin typeface="Times New Roman" pitchFamily="18" charset="0"/>
              <a:cs typeface="Times New Roman" pitchFamily="18" charset="0"/>
            </a:endParaRPr>
          </a:p>
          <a:p>
            <a:pPr marL="514350" indent="-514350">
              <a:buAutoNum type="arabicPeriod"/>
            </a:pPr>
            <a:r>
              <a:rPr lang="en-US" sz="2400" dirty="0" smtClean="0">
                <a:latin typeface="Times New Roman" pitchFamily="18" charset="0"/>
                <a:cs typeface="Times New Roman" pitchFamily="18" charset="0"/>
                <a:hlinkClick r:id="rId4"/>
              </a:rPr>
              <a:t>http://kindlebook.ru/referat/12-fevralia-den-osvobozhdeniia-goroda-krasnodara-ot-nemetckofashistskikh-zakhvatchikov/</a:t>
            </a:r>
            <a:endParaRPr lang="ru-RU" sz="2400" dirty="0" smtClean="0">
              <a:latin typeface="Times New Roman" pitchFamily="18" charset="0"/>
              <a:cs typeface="Times New Roman" pitchFamily="18" charset="0"/>
            </a:endParaRPr>
          </a:p>
          <a:p>
            <a:pPr marL="514350" indent="-514350">
              <a:buAutoNum type="arabicPeriod"/>
            </a:pPr>
            <a:r>
              <a:rPr lang="en-US" sz="2400" dirty="0" smtClean="0">
                <a:latin typeface="Times New Roman" pitchFamily="18" charset="0"/>
                <a:cs typeface="Times New Roman" pitchFamily="18" charset="0"/>
                <a:hlinkClick r:id="rId5"/>
              </a:rPr>
              <a:t>http://kubanarchive.ru/kratkayachronika1945/1943/?v=1</a:t>
            </a:r>
            <a:endParaRPr lang="en-US" sz="2400" dirty="0" smtClean="0">
              <a:latin typeface="Times New Roman" pitchFamily="18" charset="0"/>
              <a:cs typeface="Times New Roman" pitchFamily="18" charset="0"/>
            </a:endParaRPr>
          </a:p>
          <a:p>
            <a:pPr marL="514350" indent="-514350">
              <a:buAutoNum type="arabicPeriod"/>
            </a:pPr>
            <a:r>
              <a:rPr lang="en-US" sz="2400" dirty="0" smtClean="0">
                <a:latin typeface="Times New Roman" pitchFamily="18" charset="0"/>
                <a:cs typeface="Times New Roman" pitchFamily="18" charset="0"/>
                <a:hlinkClick r:id="rId6"/>
              </a:rPr>
              <a:t>http://www.superkuban.ru/12.02.02/NB22C002.html</a:t>
            </a:r>
            <a:endParaRPr lang="en-US" sz="2400" dirty="0" smtClean="0">
              <a:latin typeface="Times New Roman" pitchFamily="18" charset="0"/>
              <a:cs typeface="Times New Roman" pitchFamily="18" charset="0"/>
            </a:endParaRPr>
          </a:p>
          <a:p>
            <a:pPr marL="514350" indent="-514350">
              <a:buAutoNum type="arabicPeriod"/>
            </a:pPr>
            <a:r>
              <a:rPr lang="ru-RU" sz="2400" dirty="0" smtClean="0">
                <a:latin typeface="Times New Roman" pitchFamily="18" charset="0"/>
                <a:cs typeface="Times New Roman" pitchFamily="18" charset="0"/>
              </a:rPr>
              <a:t>История Кубани с древнейших времен до конца ХХ века. Краснодар, 2004</a:t>
            </a:r>
            <a:endParaRPr lang="en-US" sz="2400" dirty="0" smtClean="0">
              <a:latin typeface="Times New Roman" pitchFamily="18" charset="0"/>
              <a:cs typeface="Times New Roman" pitchFamily="18" charset="0"/>
            </a:endParaRPr>
          </a:p>
          <a:p>
            <a:pPr marL="514350" indent="-514350">
              <a:buAutoNum type="arabicPeriod"/>
            </a:pPr>
            <a:endParaRPr lang="en-US" sz="2400" dirty="0" smtClean="0">
              <a:latin typeface="Times New Roman" pitchFamily="18" charset="0"/>
              <a:cs typeface="Times New Roman" pitchFamily="18" charset="0"/>
            </a:endParaRPr>
          </a:p>
          <a:p>
            <a:pPr marL="514350" indent="-514350">
              <a:buAutoNum type="arabicPeriod"/>
            </a:pPr>
            <a:endParaRPr lang="en-US" sz="2800" dirty="0" smtClean="0">
              <a:latin typeface="Times New Roman" pitchFamily="18" charset="0"/>
              <a:cs typeface="Times New Roman" pitchFamily="18" charset="0"/>
            </a:endParaRPr>
          </a:p>
          <a:p>
            <a:pPr marL="514350" indent="-514350">
              <a:buAutoNum type="arabicPeriod"/>
            </a:pPr>
            <a:endParaRPr lang="ru-RU" sz="2800" dirty="0" smtClean="0">
              <a:latin typeface="Times New Roman" pitchFamily="18" charset="0"/>
              <a:cs typeface="Times New Roman" pitchFamily="18" charset="0"/>
            </a:endParaRPr>
          </a:p>
          <a:p>
            <a:pPr marL="514350" indent="-514350">
              <a:buAutoNum type="arabicPeriod"/>
            </a:pPr>
            <a:endParaRPr lang="ru-RU" sz="2800" dirty="0" smtClean="0">
              <a:latin typeface="Times New Roman" pitchFamily="18" charset="0"/>
              <a:cs typeface="Times New Roman" pitchFamily="18" charset="0"/>
            </a:endParaRPr>
          </a:p>
          <a:p>
            <a:pPr marL="514350" indent="-514350">
              <a:buAutoNum type="arabicPeriod"/>
            </a:pPr>
            <a:endParaRPr lang="ru-RU" sz="2800" dirty="0" smtClean="0">
              <a:latin typeface="Times New Roman" pitchFamily="18" charset="0"/>
              <a:cs typeface="Times New Roman" pitchFamily="18" charset="0"/>
            </a:endParaRPr>
          </a:p>
        </p:txBody>
      </p:sp>
    </p:spTree>
  </p:cSld>
  <p:clrMapOvr>
    <a:masterClrMapping/>
  </p:clrMapOvr>
  <p:transition spd="slow">
    <p:wheel spokes="8"/>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1146</TotalTime>
  <Words>506</Words>
  <Application>Microsoft Office PowerPoint</Application>
  <PresentationFormat>Экран (4:3)</PresentationFormat>
  <Paragraphs>48</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Office Theme</vt:lpstr>
      <vt:lpstr>Слайд 1</vt:lpstr>
      <vt:lpstr>Слайд 2</vt:lpstr>
      <vt:lpstr>22 июня 1941 года Предрассветную тишину разорвали залпы тысячи орудий.         Фашистская Германия вероломно напала на нашу Родину. Мирный труд советских людей оборвала война.  </vt:lpstr>
      <vt:lpstr>В начале августа война пришла на Кубань. Несмотря на потери, враг наступал. 10 августа 1942 года фашистские войска заняли город Краснодар. Берлинское радио вещало на весь мир: «На восточном фронте за последние 24 часа произошли события, которые окажут влияние на исход войны.    Германские войска захватили Краснодар и Майкоп, потери этих двух крупнейших промышленных городов окажут огромное влияние на военное положение».  </vt:lpstr>
      <vt:lpstr>Беды и страдания принесли немецко-фашистские захватчики жителям Кубани, тысячи воинов погибли в боях.</vt:lpstr>
      <vt:lpstr>С 10 августа 1942 года по 12 февраля 1943 года длилась фашистская оккупация Краснодара.. Это было самое страшное время в истории Краснодара. Мученической смертью погибли 13 тысяч жителей города. Около семи тысяч горожан умерли в душегубках. ».  </vt:lpstr>
      <vt:lpstr>186 дней краснодарцы провели в оккупации.   Ущерб, причиненный Краснодару, был огромен. Было разрушено и сожжено 807 домов, среди них 420 крупных зданий, в том числе 127 производственных, 98 общественных, 66 культурно-просветительных и 120 жилых. Всего в крае во время оккупации погибло около 62 тысяч человек.</vt:lpstr>
      <vt:lpstr>В истории всех войн, шедших ранее, ни одна армия не разрушала так методично и планомерно, так жестоко и так хладнокровно захваченные чужие города, как это делали гитлеровские войска.</vt:lpstr>
      <vt:lpstr>Кубанская столица вошла в 15 советских городов, подвергшихся наибольшему разрушению.</vt:lpstr>
      <vt:lpstr> 1 января 1943 года началось освобождение Северного Кавказа, от захватчиков. Уже 4 января был освобожден Нальчик, 11 – Пятигорск  и Минеральные Воды, 21 – Ставрополь, 24 – Армавир,  29 января – Майкоп, а 4 февраля советские войска вышли на ближние подступы к столице Кубани – Краснодару.        </vt:lpstr>
      <vt:lpstr>Тяжелые бои развернулись на подступах к Краснодару на переправе через реку Кубань. Героически действовали саперы. С их помощью первой форсировала реку небольшая группа пехотинцев, обеспечившая переправу более крупного подразделения. Первыми ворвались в город бойцы генерал-майора Цепляева.  </vt:lpstr>
      <vt:lpstr>В это же время в результате решительной атаки, войска под командованием Героя Советского Союза генерал-майора И.П. Рослого и генерал-майора А.И. Рыжова 12 февраля 1943 года освободили Краснодар </vt:lpstr>
      <vt:lpstr>Слайд 13</vt:lpstr>
      <vt:lpstr>В память героях, о тех, кто погиб защищая наш прекрасный город, в разных районах Краснодара установлены памятники</vt:lpstr>
      <vt:lpstr>На площади Победы установлен величественный монумент «Советским воинам – освободителям города Краснодара».</vt:lpstr>
      <vt:lpstr>Площадь Памяти Героев. Мемориальный комплекс кубанцам, погибшим в борьбе за Родину. В центре площади находится «Вечный огонь».  </vt:lpstr>
      <vt:lpstr>Памятник 13 тысячам краснодарцам – жертвам фашистского террора</vt:lpstr>
      <vt:lpstr>Памятник студентам, преподавателям и сотрудникам ПолитехническогоУниверситета, погибшим на фронтах Великой Отечественной войны.</vt:lpstr>
      <vt:lpstr>Музей под открытым небом  «Оружие победы» </vt:lpstr>
      <vt:lpstr>Обелиск воинам 46-й армии, принимавшим участие в форсировании реки Кубань в ночь с 11 на 12 февраля 1943 года и освобождении города от немецко-фашистских захватчиков</vt:lpstr>
      <vt:lpstr>Памятник 500 советским воинам и мирным жителям, погибшим от рук фашистских захватчиков</vt:lpstr>
      <vt:lpstr>Более 300 воинов - кубанцев удостоены звания Героя Советского Союза, четверо из них - полные кавалеры ордена Славы.</vt:lpstr>
      <vt:lpstr>Чевствуем погибших и живых,  Тех, кто пал, Отчизну защищая,  Имена навек запомним их,  Жизнь они свою за нас отдали.  С каждым годом все короче ряд  Очевидцев тех боев кровавых,  Пусть же взрывы больше не гремят,  Не тревожат застарелой раны.  Ваш геройский подвиг не забыть,  Пусть года бегут неумолимо,  Но сирени бархатная кисть  В вашу честь цветет неопалимо.    </vt:lpstr>
      <vt:lpstr>Слайд 24</vt:lpstr>
      <vt:lpstr>Интернет-источники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андрей</dc:creator>
  <cp:lastModifiedBy>1</cp:lastModifiedBy>
  <cp:revision>129</cp:revision>
  <dcterms:created xsi:type="dcterms:W3CDTF">2014-07-29T09:23:38Z</dcterms:created>
  <dcterms:modified xsi:type="dcterms:W3CDTF">2017-02-01T19:21:46Z</dcterms:modified>
</cp:coreProperties>
</file>