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73" r:id="rId9"/>
    <p:sldId id="288" r:id="rId10"/>
    <p:sldId id="289" r:id="rId11"/>
    <p:sldId id="292" r:id="rId12"/>
    <p:sldId id="293" r:id="rId13"/>
    <p:sldId id="278" r:id="rId14"/>
    <p:sldId id="265" r:id="rId15"/>
    <p:sldId id="266" r:id="rId16"/>
    <p:sldId id="267" r:id="rId17"/>
    <p:sldId id="280" r:id="rId18"/>
    <p:sldId id="294" r:id="rId19"/>
    <p:sldId id="286" r:id="rId20"/>
    <p:sldId id="269" r:id="rId21"/>
    <p:sldId id="270" r:id="rId22"/>
    <p:sldId id="284" r:id="rId23"/>
    <p:sldId id="291" r:id="rId24"/>
    <p:sldId id="285" r:id="rId25"/>
    <p:sldId id="28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4660"/>
  </p:normalViewPr>
  <p:slideViewPr>
    <p:cSldViewPr>
      <p:cViewPr varScale="1">
        <p:scale>
          <a:sx n="78" d="100"/>
          <a:sy n="78" d="100"/>
        </p:scale>
        <p:origin x="8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email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7A4D8506-4821-4B45-96DD-9CFEB9F00700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98D45CF-759C-4ECC-AB1F-EEF4B6AEC3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517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8506-4821-4B45-96DD-9CFEB9F00700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45CF-759C-4ECC-AB1F-EEF4B6AEC3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01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email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A4D8506-4821-4B45-96DD-9CFEB9F00700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E98D45CF-759C-4ECC-AB1F-EEF4B6AEC3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017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8506-4821-4B45-96DD-9CFEB9F00700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45CF-759C-4ECC-AB1F-EEF4B6AEC3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490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8506-4821-4B45-96DD-9CFEB9F00700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45CF-759C-4ECC-AB1F-EEF4B6AEC3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202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8506-4821-4B45-96DD-9CFEB9F00700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45CF-759C-4ECC-AB1F-EEF4B6AEC3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39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8506-4821-4B45-96DD-9CFEB9F00700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45CF-759C-4ECC-AB1F-EEF4B6AEC3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84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8506-4821-4B45-96DD-9CFEB9F00700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8D45CF-759C-4ECC-AB1F-EEF4B6AEC3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9521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A4D8506-4821-4B45-96DD-9CFEB9F00700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8D45CF-759C-4ECC-AB1F-EEF4B6AEC3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95414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8506-4821-4B45-96DD-9CFEB9F00700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45CF-759C-4ECC-AB1F-EEF4B6AEC3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61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8506-4821-4B45-96DD-9CFEB9F00700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45CF-759C-4ECC-AB1F-EEF4B6AEC3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25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A4D8506-4821-4B45-96DD-9CFEB9F00700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98D45CF-759C-4ECC-AB1F-EEF4B6AEC3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53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132856"/>
            <a:ext cx="7484368" cy="33588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Bookman Old Style" panose="02050604050505020204" pitchFamily="18" charset="0"/>
              </a:rPr>
              <a:t>Отчёт о проведении месячника </a:t>
            </a:r>
            <a:br>
              <a:rPr lang="ru-RU" dirty="0" smtClean="0">
                <a:latin typeface="Bookman Old Style" panose="02050604050505020204" pitchFamily="18" charset="0"/>
              </a:rPr>
            </a:br>
            <a:r>
              <a:rPr lang="ru-RU" dirty="0" smtClean="0">
                <a:latin typeface="Bookman Old Style" panose="02050604050505020204" pitchFamily="18" charset="0"/>
              </a:rPr>
              <a:t>«Здоровье души»</a:t>
            </a:r>
            <a:br>
              <a:rPr lang="ru-RU" dirty="0" smtClean="0">
                <a:latin typeface="Bookman Old Style" panose="02050604050505020204" pitchFamily="18" charset="0"/>
              </a:rPr>
            </a:br>
            <a:r>
              <a:rPr lang="ru-RU" dirty="0" smtClean="0">
                <a:latin typeface="Bookman Old Style" panose="02050604050505020204" pitchFamily="18" charset="0"/>
              </a:rPr>
              <a:t> 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1232" y="5013176"/>
            <a:ext cx="7854696" cy="1752600"/>
          </a:xfrm>
        </p:spPr>
        <p:txBody>
          <a:bodyPr>
            <a:normAutofit/>
          </a:bodyPr>
          <a:lstStyle/>
          <a:p>
            <a:r>
              <a:rPr lang="ru-RU" b="1" dirty="0" smtClean="0"/>
              <a:t>ГКОУ КК школа-интернат </a:t>
            </a:r>
          </a:p>
          <a:p>
            <a:r>
              <a:rPr lang="ru-RU" b="1" dirty="0" err="1" smtClean="0"/>
              <a:t>ст-цы</a:t>
            </a:r>
            <a:r>
              <a:rPr lang="ru-RU" b="1" dirty="0" smtClean="0"/>
              <a:t> Ленинградской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3422" y="260648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Месячник </a:t>
            </a:r>
            <a:br>
              <a:rPr lang="ru-RU" b="1" dirty="0" smtClean="0">
                <a:latin typeface="Bookman Old Style" panose="02050604050505020204" pitchFamily="18" charset="0"/>
              </a:rPr>
            </a:br>
            <a:r>
              <a:rPr lang="ru-RU" b="1" dirty="0" smtClean="0">
                <a:latin typeface="Bookman Old Style" panose="02050604050505020204" pitchFamily="18" charset="0"/>
              </a:rPr>
              <a:t>«Здоровье души»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8352928" cy="469200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Цель месячника: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формирование у школьников с ограниченными возможностями здоровья целостной картины мира и понимания роли своей малой Родины в воспитании гуманной, социально активной личности, проявляющей милосердие к себе и окружающим, способной вести здоровый и безопасный  образ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жизни; формирование у учащихся понимания и осознания влияния наркотиков на будущее человека.</a:t>
            </a:r>
            <a:endParaRPr lang="ru-RU" sz="3200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86" t="40191" r="57857" b="2476"/>
          <a:stretch/>
        </p:blipFill>
        <p:spPr>
          <a:xfrm>
            <a:off x="323528" y="188640"/>
            <a:ext cx="1505231" cy="15841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Задачи месячника </a:t>
            </a:r>
            <a:br>
              <a:rPr lang="ru-RU" b="1" dirty="0" smtClean="0">
                <a:latin typeface="Bookman Old Style" panose="02050604050505020204" pitchFamily="18" charset="0"/>
              </a:rPr>
            </a:br>
            <a:r>
              <a:rPr lang="ru-RU" b="1" dirty="0" smtClean="0">
                <a:latin typeface="Bookman Old Style" panose="02050604050505020204" pitchFamily="18" charset="0"/>
              </a:rPr>
              <a:t>«Здоровье души»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844824"/>
            <a:ext cx="8183880" cy="4464496"/>
          </a:xfrm>
        </p:spPr>
        <p:txBody>
          <a:bodyPr>
            <a:noAutofit/>
          </a:bodyPr>
          <a:lstStyle/>
          <a:p>
            <a:pPr eaLnBrk="0" hangingPunct="0">
              <a:buNone/>
              <a:tabLst>
                <a:tab pos="269875" algn="l"/>
              </a:tabLst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образовательные:</a:t>
            </a:r>
            <a:endParaRPr lang="ru-RU" sz="1400" dirty="0" smtClean="0">
              <a:solidFill>
                <a:schemeClr val="tx2"/>
              </a:solidFill>
            </a:endParaRPr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 Формировать чёткое представление о культуре, быте, природе Кубани.</a:t>
            </a:r>
            <a:endParaRPr lang="ru-RU" sz="1400" dirty="0" smtClean="0">
              <a:latin typeface="Times New Roman" pitchFamily="18" charset="0"/>
            </a:endParaRPr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Пропагандировать 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знания правил </a:t>
            </a:r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поведения 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в чрезвычайной ситуации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Формировать отрицательного отношения детей к ПАВ.</a:t>
            </a:r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коррекционно-развивающие:</a:t>
            </a:r>
            <a:endParaRPr lang="ru-RU" sz="1400" dirty="0" smtClean="0">
              <a:solidFill>
                <a:schemeClr val="tx2"/>
              </a:solidFill>
            </a:endParaRPr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 Формировать  умение устанавливать предметно практические связи, ориентироваться в пространстве.</a:t>
            </a:r>
            <a:endParaRPr lang="ru-RU" sz="1400" dirty="0" smtClean="0"/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Развивать познавательный  интерес, творческую активность школьников.</a:t>
            </a:r>
            <a:endParaRPr lang="ru-RU" sz="1400" dirty="0" smtClean="0"/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Вводить в активный и пассивный словарь новые понятия, развивать речь, мышление, внимание.</a:t>
            </a:r>
            <a:endParaRPr lang="ru-RU" sz="1400" dirty="0" smtClean="0"/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воспитательные:</a:t>
            </a:r>
            <a:endParaRPr lang="ru-RU" sz="1400" dirty="0" smtClean="0">
              <a:solidFill>
                <a:schemeClr val="tx2"/>
              </a:solidFill>
            </a:endParaRPr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1. Воспитание в детях человечности, милосердия, умения прийти на помощь нуждающимся в ней, стремление быть благородным в жизни.</a:t>
            </a:r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Способствовать взаимопониманию и сотрудничеству между школьниками различных возрастных групп.</a:t>
            </a:r>
            <a:endParaRPr lang="ru-RU" sz="1400" dirty="0" smtClean="0"/>
          </a:p>
          <a:p>
            <a:pPr eaLnBrk="0" hangingPunct="0">
              <a:buNone/>
              <a:tabLst>
                <a:tab pos="26987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Воспитывать потребность в здоровом образе жизни.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8640"/>
            <a:ext cx="1505843" cy="15850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План месячника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«Здоровье души»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420713"/>
              </p:ext>
            </p:extLst>
          </p:nvPr>
        </p:nvGraphicFramePr>
        <p:xfrm>
          <a:off x="467544" y="2060848"/>
          <a:ext cx="8280920" cy="4248471"/>
        </p:xfrm>
        <a:graphic>
          <a:graphicData uri="http://schemas.openxmlformats.org/drawingml/2006/table">
            <a:tbl>
              <a:tblPr/>
              <a:tblGrid>
                <a:gridCol w="529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5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8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84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696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8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пп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мероприятий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Дата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проведения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Ответственные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536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Месячник «Здоровье души»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4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Декада «Прекрасно там, где живет милосердие</a:t>
                      </a:r>
                      <a:r>
                        <a:rPr lang="ru-RU" sz="18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»;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01-10.10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 классных руководителей</a:t>
                      </a:r>
                      <a:endParaRPr lang="ru-RU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4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Праздничное мероприятие </a:t>
                      </a:r>
                      <a:r>
                        <a:rPr lang="ru-RU" sz="18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«Мы славим труд учителя»;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05.10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Ст. вожатая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5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Декада «Будь осторожен всегда</a:t>
                      </a:r>
                      <a:r>
                        <a:rPr lang="ru-RU" sz="18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!»;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11-20.10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Вяльцева</a:t>
                      </a:r>
                      <a:r>
                        <a:rPr lang="ru-RU" sz="1800" b="1" i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С.Б</a:t>
                      </a:r>
                      <a:endParaRPr lang="ru-RU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64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Декада «Дети Кубани против наркотиков, ЗОЖ</a:t>
                      </a:r>
                      <a:r>
                        <a:rPr lang="ru-RU" sz="18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»;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21-30.10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18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Лют</a:t>
                      </a:r>
                      <a:r>
                        <a:rPr lang="ru-RU" sz="1800" b="1" i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А.А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64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Посвящение в читатели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21.10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</a:t>
                      </a:r>
                      <a:r>
                        <a:rPr lang="ru-RU" sz="1800" b="1" i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-библиотекарь</a:t>
                      </a:r>
                      <a:endParaRPr lang="ru-RU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005" marR="79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0648"/>
            <a:ext cx="1505843" cy="15850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260648"/>
            <a:ext cx="7772400" cy="16093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План декады </a:t>
            </a:r>
            <a:br>
              <a:rPr lang="ru-RU" b="1" dirty="0" smtClean="0">
                <a:latin typeface="Bookman Old Style" panose="02050604050505020204" pitchFamily="18" charset="0"/>
              </a:rPr>
            </a:br>
            <a:r>
              <a:rPr lang="ru-RU" b="1" dirty="0" smtClean="0">
                <a:latin typeface="Bookman Old Style" panose="02050604050505020204" pitchFamily="18" charset="0"/>
              </a:rPr>
              <a:t>Прекрасно там, где живет милосердие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585"/>
              </p:ext>
            </p:extLst>
          </p:nvPr>
        </p:nvGraphicFramePr>
        <p:xfrm>
          <a:off x="827583" y="1988840"/>
          <a:ext cx="7344817" cy="4243078"/>
        </p:xfrm>
        <a:graphic>
          <a:graphicData uri="http://schemas.openxmlformats.org/drawingml/2006/table">
            <a:tbl>
              <a:tblPr firstRow="1" firstCol="1" bandRow="1"/>
              <a:tblGrid>
                <a:gridCol w="457046">
                  <a:extLst>
                    <a:ext uri="{9D8B030D-6E8A-4147-A177-3AD203B41FA5}">
                      <a16:colId xmlns:a16="http://schemas.microsoft.com/office/drawing/2014/main" val="4104413162"/>
                    </a:ext>
                  </a:extLst>
                </a:gridCol>
                <a:gridCol w="3727532">
                  <a:extLst>
                    <a:ext uri="{9D8B030D-6E8A-4147-A177-3AD203B41FA5}">
                      <a16:colId xmlns:a16="http://schemas.microsoft.com/office/drawing/2014/main" val="3144181949"/>
                    </a:ext>
                  </a:extLst>
                </a:gridCol>
                <a:gridCol w="1106677">
                  <a:extLst>
                    <a:ext uri="{9D8B030D-6E8A-4147-A177-3AD203B41FA5}">
                      <a16:colId xmlns:a16="http://schemas.microsoft.com/office/drawing/2014/main" val="1405431687"/>
                    </a:ext>
                  </a:extLst>
                </a:gridCol>
                <a:gridCol w="2053562">
                  <a:extLst>
                    <a:ext uri="{9D8B030D-6E8A-4147-A177-3AD203B41FA5}">
                      <a16:colId xmlns:a16="http://schemas.microsoft.com/office/drawing/2014/main" val="1322532205"/>
                    </a:ext>
                  </a:extLst>
                </a:gridCol>
              </a:tblGrid>
              <a:tr h="392666">
                <a:tc>
                  <a:txBody>
                    <a:bodyPr/>
                    <a:lstStyle/>
                    <a:p>
                      <a:pPr marR="412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Декада «Прекрасно там, где живет милосердие»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16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01.10.23-10.10.23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 классных руководителей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5287731"/>
                  </a:ext>
                </a:extLst>
              </a:tr>
              <a:tr h="384137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Фотовыставка «Мои года-моё богатство», 5-6 классы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02.10.23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Терещенко С.А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Кулибаба Л.Н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365675"/>
                  </a:ext>
                </a:extLst>
              </a:tr>
              <a:tr h="573367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Выставка рисунков «Страна Милосердия» или как проявить любовь и доброту к ближнему», 2-10 классы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02.10.23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Фоменко Л.А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Луговская Е.А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37098"/>
                  </a:ext>
                </a:extLst>
              </a:tr>
              <a:tr h="229613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 общения «Милосердие», 5 классы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03.10.23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Даниловская А.А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360686"/>
                  </a:ext>
                </a:extLst>
              </a:tr>
              <a:tr h="573367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Творческая мастерская «Капелькой добра согреем душу» - изготовление и вручение подарков, 9 классы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04.10.23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Касаткина Т.В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Заночкина Е.И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7811462"/>
                  </a:ext>
                </a:extLst>
              </a:tr>
              <a:tr h="573367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«Согреем ладони-разгладим морщины» музыкальное поздравление ветеранов школы, 7-10 классы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05.10.23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Серкова Н.В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Ульянич С.П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Алькозина Е.А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7207034"/>
                  </a:ext>
                </a:extLst>
              </a:tr>
              <a:tr h="369827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Благотворительная акция –вручение подарков детям-инвалидам. «От всей души, от чистого сердца», 8 классы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09.10. 23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Смотрова В.П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5263534"/>
                  </a:ext>
                </a:extLst>
              </a:tr>
              <a:tr h="762597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Спортивное мероприятие. Весёлые старты «День добра и милосердия», 2-4 классы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10.10. 23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Саркисова С.И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Радионенко О.А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Симанова О.В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Гурина С.И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6576219"/>
                  </a:ext>
                </a:extLst>
              </a:tr>
              <a:tr h="384137">
                <a:tc>
                  <a:txBody>
                    <a:bodyPr/>
                    <a:lstStyle/>
                    <a:p>
                      <a:pPr marR="412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Праздничное мероприятие «Мы славим труд учителя»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05.10 .23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Погорелова С.С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33" marR="18231" marT="4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7695936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0648"/>
            <a:ext cx="1026115" cy="10801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72400" cy="136815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Декада </a:t>
            </a:r>
            <a:r>
              <a:rPr lang="ru-RU" sz="3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b="1" dirty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/>
            </a:r>
            <a:br>
              <a:rPr lang="ru-RU" sz="3600" b="1" dirty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</a:br>
            <a:r>
              <a:rPr lang="ru-RU" sz="3600" b="1" dirty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Прекрасно там, где живет милосердие</a:t>
            </a:r>
            <a:endParaRPr lang="ru-RU" sz="3600" b="1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628800"/>
            <a:ext cx="4413408" cy="33123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714" y="3429000"/>
            <a:ext cx="4611126" cy="323319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44008" y="1916832"/>
            <a:ext cx="3816424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Bookman Old Style" panose="02050604050505020204" pitchFamily="18" charset="0"/>
              </a:rPr>
              <a:t>Фотовыставка: «Мои </a:t>
            </a:r>
            <a:r>
              <a:rPr lang="ru-RU" sz="2800" b="1" dirty="0">
                <a:latin typeface="Bookman Old Style" panose="02050604050505020204" pitchFamily="18" charset="0"/>
              </a:rPr>
              <a:t>года - моё богатство</a:t>
            </a:r>
            <a:r>
              <a:rPr lang="ru-RU" sz="2800" b="1" dirty="0" smtClean="0">
                <a:latin typeface="Bookman Old Style" panose="02050604050505020204" pitchFamily="18" charset="0"/>
              </a:rPr>
              <a:t>"</a:t>
            </a:r>
            <a:endParaRPr lang="ru-RU" sz="2800" b="1" dirty="0">
              <a:latin typeface="Bookman Old Style" panose="0205060405050502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404664"/>
            <a:ext cx="957707" cy="10081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27584" y="404664"/>
            <a:ext cx="7772400" cy="108011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dirty="0" smtClean="0">
                <a:latin typeface="Bookman Old Style" panose="02050604050505020204" pitchFamily="18" charset="0"/>
              </a:rPr>
              <a:t>Декада </a:t>
            </a:r>
            <a:r>
              <a:rPr lang="ru-RU" sz="3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 </a:t>
            </a:r>
            <a:br>
              <a:rPr lang="ru-RU" sz="3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</a:br>
            <a:r>
              <a:rPr lang="ru-RU" sz="3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Прекрасно там, где </a:t>
            </a:r>
            <a:r>
              <a:rPr lang="ru-RU" sz="3600" b="1" dirty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живет </a:t>
            </a:r>
            <a:r>
              <a:rPr lang="ru-RU" sz="3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милосердие</a:t>
            </a:r>
            <a:endParaRPr lang="ru-RU" sz="3600" b="1" dirty="0"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8024" y="2060848"/>
            <a:ext cx="4155695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Выставка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рисунков </a:t>
            </a:r>
            <a:endParaRPr lang="ru-RU" sz="28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Страна Милосердия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437112"/>
            <a:ext cx="3156804" cy="22457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2" y="3573016"/>
            <a:ext cx="4655612" cy="28803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700808"/>
            <a:ext cx="3744416" cy="28103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476672"/>
            <a:ext cx="1094522" cy="11521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 txBox="1">
            <a:spLocks/>
          </p:cNvSpPr>
          <p:nvPr/>
        </p:nvSpPr>
        <p:spPr>
          <a:xfrm>
            <a:off x="683568" y="260648"/>
            <a:ext cx="777240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3200" b="1" dirty="0" smtClean="0">
                <a:latin typeface="Bookman Old Style" panose="02050604050505020204" pitchFamily="18" charset="0"/>
              </a:rPr>
              <a:t>Декада </a:t>
            </a:r>
            <a:r>
              <a:rPr lang="ru-RU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 </a:t>
            </a:r>
            <a:br>
              <a:rPr lang="ru-RU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</a:br>
            <a:r>
              <a:rPr lang="ru-RU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Прекрасно там, где живет милосердие</a:t>
            </a:r>
            <a:endParaRPr lang="ru-RU" sz="3200" b="1" dirty="0">
              <a:latin typeface="Bookman Old Style" panose="0205060405050502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556792"/>
            <a:ext cx="5958408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latin typeface="Bookman Old Style" panose="02050604050505020204" pitchFamily="18" charset="0"/>
                <a:ea typeface="Times New Roman" panose="02020603050405020304" pitchFamily="18" charset="0"/>
              </a:rPr>
              <a:t>Творческая</a:t>
            </a:r>
            <a:r>
              <a:rPr lang="en-US" sz="2000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Bookman Old Style" panose="02050604050505020204" pitchFamily="18" charset="0"/>
                <a:ea typeface="Times New Roman" panose="02020603050405020304" pitchFamily="18" charset="0"/>
              </a:rPr>
              <a:t>мастерская</a:t>
            </a:r>
            <a:r>
              <a:rPr lang="en-US" sz="2000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 "</a:t>
            </a:r>
            <a:r>
              <a:rPr lang="en-US" sz="2000" b="1" dirty="0" err="1">
                <a:latin typeface="Bookman Old Style" panose="02050604050505020204" pitchFamily="18" charset="0"/>
                <a:ea typeface="Times New Roman" panose="02020603050405020304" pitchFamily="18" charset="0"/>
              </a:rPr>
              <a:t>Капелькой</a:t>
            </a:r>
            <a:r>
              <a:rPr lang="en-US" sz="2000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Bookman Old Style" panose="02050604050505020204" pitchFamily="18" charset="0"/>
                <a:ea typeface="Times New Roman" panose="02020603050405020304" pitchFamily="18" charset="0"/>
              </a:rPr>
              <a:t>добра</a:t>
            </a:r>
            <a:r>
              <a:rPr lang="en-US" sz="2000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Bookman Old Style" panose="02050604050505020204" pitchFamily="18" charset="0"/>
                <a:ea typeface="Times New Roman" panose="02020603050405020304" pitchFamily="18" charset="0"/>
              </a:rPr>
              <a:t>согреем</a:t>
            </a:r>
            <a:r>
              <a:rPr lang="en-US" sz="2000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Bookman Old Style" panose="02050604050505020204" pitchFamily="18" charset="0"/>
                <a:ea typeface="Times New Roman" panose="02020603050405020304" pitchFamily="18" charset="0"/>
              </a:rPr>
              <a:t>душу</a:t>
            </a:r>
            <a:r>
              <a:rPr lang="en-US" sz="2000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" </a:t>
            </a:r>
            <a:r>
              <a:rPr lang="en-US" sz="2000" b="1" dirty="0" err="1">
                <a:latin typeface="Bookman Old Style" panose="02050604050505020204" pitchFamily="18" charset="0"/>
                <a:ea typeface="Times New Roman" panose="02020603050405020304" pitchFamily="18" charset="0"/>
              </a:rPr>
              <a:t>изготовление</a:t>
            </a:r>
            <a:r>
              <a:rPr lang="en-US" sz="2000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 и </a:t>
            </a:r>
            <a:r>
              <a:rPr lang="en-US" sz="2000" b="1" dirty="0" err="1">
                <a:latin typeface="Bookman Old Style" panose="02050604050505020204" pitchFamily="18" charset="0"/>
                <a:ea typeface="Times New Roman" panose="02020603050405020304" pitchFamily="18" charset="0"/>
              </a:rPr>
              <a:t>вручение</a:t>
            </a:r>
            <a:r>
              <a:rPr lang="en-US" sz="2000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Bookman Old Style" panose="02050604050505020204" pitchFamily="18" charset="0"/>
                <a:ea typeface="Times New Roman" panose="02020603050405020304" pitchFamily="18" charset="0"/>
              </a:rPr>
              <a:t>подарков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708920"/>
            <a:ext cx="5070002" cy="22322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2708920"/>
            <a:ext cx="3672408" cy="2160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4869160"/>
            <a:ext cx="3384376" cy="17281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9912" y="4869160"/>
            <a:ext cx="3312368" cy="17281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528" y="332656"/>
            <a:ext cx="1080120" cy="11369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 txBox="1">
            <a:spLocks/>
          </p:cNvSpPr>
          <p:nvPr/>
        </p:nvSpPr>
        <p:spPr>
          <a:xfrm>
            <a:off x="683568" y="332656"/>
            <a:ext cx="7772400" cy="790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Декада  </a:t>
            </a:r>
            <a:b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</a:br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Прекрасно там, где живет милосердие</a:t>
            </a:r>
            <a:endParaRPr lang="ru-RU" sz="2800" b="1" dirty="0">
              <a:solidFill>
                <a:prstClr val="black">
                  <a:lumMod val="85000"/>
                  <a:lumOff val="15000"/>
                </a:prst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1412776"/>
            <a:ext cx="4769254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Bookman Old Style" panose="02050604050505020204" pitchFamily="18" charset="0"/>
                <a:ea typeface="Times New Roman" panose="02020603050405020304" pitchFamily="18" charset="0"/>
              </a:rPr>
              <a:t>Час </a:t>
            </a:r>
            <a:r>
              <a:rPr lang="ru-RU" sz="2400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общения "Милосердие"</a:t>
            </a:r>
            <a:endParaRPr lang="ru-RU" sz="3200" b="1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060848"/>
            <a:ext cx="6123426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11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 txBox="1">
            <a:spLocks/>
          </p:cNvSpPr>
          <p:nvPr/>
        </p:nvSpPr>
        <p:spPr>
          <a:xfrm>
            <a:off x="683568" y="476672"/>
            <a:ext cx="7772400" cy="790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ru-RU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Декада  </a:t>
            </a:r>
            <a:br>
              <a:rPr lang="ru-RU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</a:br>
            <a:r>
              <a:rPr lang="ru-RU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Прекрасно там, где живет милосердие</a:t>
            </a:r>
            <a:endParaRPr lang="ru-RU" sz="3200" b="1" dirty="0">
              <a:solidFill>
                <a:prstClr val="black">
                  <a:lumMod val="85000"/>
                  <a:lumOff val="15000"/>
                </a:prst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1772816"/>
            <a:ext cx="396044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Спортивное мероприятие. Весёлые старты «День добра и милосердия</a:t>
            </a:r>
            <a:r>
              <a:rPr lang="ru-RU" b="1" dirty="0" smtClean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b="1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80728"/>
            <a:ext cx="2880320" cy="29798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2852936"/>
            <a:ext cx="3174195" cy="38201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3789040"/>
            <a:ext cx="2396763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08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 txBox="1">
            <a:spLocks/>
          </p:cNvSpPr>
          <p:nvPr/>
        </p:nvSpPr>
        <p:spPr>
          <a:xfrm>
            <a:off x="683568" y="476672"/>
            <a:ext cx="7772400" cy="790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Декада  </a:t>
            </a:r>
            <a:b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</a:br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Прекрасно там, где живет милосердие</a:t>
            </a:r>
            <a:endParaRPr lang="ru-RU" sz="2800" b="1" dirty="0">
              <a:solidFill>
                <a:prstClr val="black">
                  <a:lumMod val="85000"/>
                  <a:lumOff val="15000"/>
                </a:prst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59832" y="1556792"/>
            <a:ext cx="5814392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49580" algn="ctr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Благотворительная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акция для детей-инвалидов "От всей души, от чистого сердца.</a:t>
            </a:r>
            <a:endParaRPr lang="ru-RU" sz="1200" b="1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132856"/>
            <a:ext cx="4104456" cy="46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025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 txBox="1">
            <a:spLocks/>
          </p:cNvSpPr>
          <p:nvPr/>
        </p:nvSpPr>
        <p:spPr>
          <a:xfrm>
            <a:off x="683568" y="476672"/>
            <a:ext cx="7772400" cy="790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Декада  </a:t>
            </a:r>
            <a:b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</a:br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okman Old Style" panose="02050604050505020204" pitchFamily="18" charset="0"/>
              </a:rPr>
              <a:t>Прекрасно там, где живет милосердие</a:t>
            </a:r>
            <a:endParaRPr lang="ru-RU" sz="2800" b="1" dirty="0">
              <a:solidFill>
                <a:prstClr val="black">
                  <a:lumMod val="85000"/>
                  <a:lumOff val="15000"/>
                </a:prst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39952" y="1628800"/>
            <a:ext cx="4572000" cy="10156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Музыкальное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поздравление ветеранов школы «Согреем ладони - разгладим морщины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».</a:t>
            </a:r>
            <a:endParaRPr lang="ru-RU" sz="28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81443"/>
            <a:ext cx="4896544" cy="36765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052736"/>
            <a:ext cx="3164098" cy="21337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3717032"/>
            <a:ext cx="3744416" cy="280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91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5212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>
                <a:latin typeface="Bookman Old Style" panose="02050604050505020204" pitchFamily="18" charset="0"/>
                <a:ea typeface="Times New Roman"/>
              </a:rPr>
              <a:t>Праздничное мероприятие</a:t>
            </a:r>
            <a:br>
              <a:rPr lang="ru-RU" b="1" dirty="0" smtClean="0">
                <a:latin typeface="Bookman Old Style" panose="02050604050505020204" pitchFamily="18" charset="0"/>
                <a:ea typeface="Times New Roman"/>
              </a:rPr>
            </a:br>
            <a:r>
              <a:rPr lang="ru-RU" b="1" dirty="0" smtClean="0">
                <a:latin typeface="Bookman Old Style" panose="02050604050505020204" pitchFamily="18" charset="0"/>
                <a:ea typeface="Times New Roman"/>
              </a:rPr>
              <a:t>«Мы славим труд учителя»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556792"/>
            <a:ext cx="3816424" cy="28606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556792"/>
            <a:ext cx="3600400" cy="28478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4509120"/>
            <a:ext cx="2480559" cy="21406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0112" y="4509120"/>
            <a:ext cx="2327262" cy="206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67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260648"/>
            <a:ext cx="8134672" cy="12493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План декады </a:t>
            </a:r>
            <a:br>
              <a:rPr lang="ru-RU" sz="3600" b="1" dirty="0" smtClean="0">
                <a:latin typeface="Bookman Old Style" panose="02050604050505020204" pitchFamily="18" charset="0"/>
              </a:rPr>
            </a:br>
            <a:r>
              <a:rPr lang="ru-RU" sz="3600" b="1" dirty="0" smtClean="0">
                <a:latin typeface="Bookman Old Style" panose="02050604050505020204" pitchFamily="18" charset="0"/>
              </a:rPr>
              <a:t>«Будь осторожен всегда!»</a:t>
            </a:r>
            <a:endParaRPr lang="ru-RU" sz="3600" b="1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259091"/>
              </p:ext>
            </p:extLst>
          </p:nvPr>
        </p:nvGraphicFramePr>
        <p:xfrm>
          <a:off x="467544" y="1772816"/>
          <a:ext cx="8208912" cy="4392490"/>
        </p:xfrm>
        <a:graphic>
          <a:graphicData uri="http://schemas.openxmlformats.org/drawingml/2006/table">
            <a:tbl>
              <a:tblPr firstRow="1" firstCol="1" bandRow="1"/>
              <a:tblGrid>
                <a:gridCol w="510815">
                  <a:extLst>
                    <a:ext uri="{9D8B030D-6E8A-4147-A177-3AD203B41FA5}">
                      <a16:colId xmlns:a16="http://schemas.microsoft.com/office/drawing/2014/main" val="3596559606"/>
                    </a:ext>
                  </a:extLst>
                </a:gridCol>
                <a:gridCol w="4166066">
                  <a:extLst>
                    <a:ext uri="{9D8B030D-6E8A-4147-A177-3AD203B41FA5}">
                      <a16:colId xmlns:a16="http://schemas.microsoft.com/office/drawing/2014/main" val="1700992014"/>
                    </a:ext>
                  </a:extLst>
                </a:gridCol>
                <a:gridCol w="1227775">
                  <a:extLst>
                    <a:ext uri="{9D8B030D-6E8A-4147-A177-3AD203B41FA5}">
                      <a16:colId xmlns:a16="http://schemas.microsoft.com/office/drawing/2014/main" val="153618284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419971653"/>
                    </a:ext>
                  </a:extLst>
                </a:gridCol>
              </a:tblGrid>
              <a:tr h="676552">
                <a:tc>
                  <a:txBody>
                    <a:bodyPr/>
                    <a:lstStyle/>
                    <a:p>
                      <a:pPr marR="412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Декада «Будь осторожен всегда!»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11.10.23-20.10.23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Вяльцева</a:t>
                      </a: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С.Б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416130"/>
                  </a:ext>
                </a:extLst>
              </a:tr>
              <a:tr h="1009730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 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Просмотр видео роликов по антитеррористической безопасности, 6-10 классы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11.10.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23 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079987"/>
                  </a:ext>
                </a:extLst>
              </a:tr>
              <a:tr h="676552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 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Акция «Осторожно! Мошенники!», 2-10 классы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12.10.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23 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775118"/>
                  </a:ext>
                </a:extLst>
              </a:tr>
              <a:tr h="676552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 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Выставка рисунков «Безопасность в быту», 2-5классы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13.10.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23 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30792"/>
                  </a:ext>
                </a:extLst>
              </a:tr>
              <a:tr h="676552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3.4 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«Безопасность на все 100» спортивное мероприятие, 6-8 классы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18.10.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23 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774813"/>
                  </a:ext>
                </a:extLst>
              </a:tr>
              <a:tr h="676552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3.5 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Устный журнал  «Огонь-друг или враг» для учащихся 5-8 классы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19.10. 23 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777267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32656"/>
            <a:ext cx="1299745" cy="136815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72008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Декада </a:t>
            </a:r>
            <a:r>
              <a:rPr lang="ru-RU" sz="3600" b="1" dirty="0">
                <a:latin typeface="Bookman Old Style" panose="02050604050505020204" pitchFamily="18" charset="0"/>
              </a:rPr>
              <a:t>«Будь осторожен всегда!»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15816" y="1268760"/>
            <a:ext cx="5852115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Акция «Осторожно! Мошенники!»</a:t>
            </a:r>
            <a:endParaRPr lang="ru-RU" sz="36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844824"/>
            <a:ext cx="4392488" cy="32925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3429000"/>
            <a:ext cx="4152675" cy="32403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260648"/>
            <a:ext cx="1369028" cy="144108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619672" y="332656"/>
            <a:ext cx="6387390" cy="104600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Декада </a:t>
            </a:r>
            <a:r>
              <a:rPr lang="ru-RU" sz="3600" b="1" dirty="0">
                <a:latin typeface="Bookman Old Style" panose="02050604050505020204" pitchFamily="18" charset="0"/>
              </a:rPr>
              <a:t>«Будь осторожен всегда!»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1412776"/>
            <a:ext cx="509431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Выставка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рисунков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тему "Безопасность в быту"</a:t>
            </a:r>
            <a:endParaRPr lang="ru-RU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420888"/>
            <a:ext cx="5475104" cy="41044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833844"/>
            <a:ext cx="1440160" cy="151595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7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912768" cy="104600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Декада </a:t>
            </a:r>
            <a:r>
              <a:rPr lang="ru-RU" sz="3600" b="1" dirty="0">
                <a:latin typeface="Bookman Old Style" panose="02050604050505020204" pitchFamily="18" charset="0"/>
              </a:rPr>
              <a:t>«Будь осторожен всегда!»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211960" y="1412776"/>
            <a:ext cx="4572000" cy="1050159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indent="450215" algn="ctr">
              <a:lnSpc>
                <a:spcPct val="106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Просмотр </a:t>
            </a:r>
            <a:r>
              <a:rPr lang="ru-RU" sz="2000" b="1" dirty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видео- роликов по антитеррористической безопасности.</a:t>
            </a:r>
            <a:endParaRPr lang="ru-RU" sz="1600" b="1" dirty="0">
              <a:solidFill>
                <a:srgbClr val="000000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552748"/>
            <a:ext cx="5400600" cy="40521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908720"/>
            <a:ext cx="1505843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622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7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912768" cy="104600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Декада </a:t>
            </a:r>
            <a:r>
              <a:rPr lang="ru-RU" sz="3600" b="1" dirty="0">
                <a:latin typeface="Bookman Old Style" panose="02050604050505020204" pitchFamily="18" charset="0"/>
              </a:rPr>
              <a:t>«Будь осторожен всегда!»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27984" y="1484784"/>
            <a:ext cx="4143250" cy="95410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Устный журнала</a:t>
            </a:r>
          </a:p>
          <a:p>
            <a:pPr algn="ctr"/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"Огонь- друг или враг"</a:t>
            </a:r>
            <a:endParaRPr lang="ru-RU" sz="36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340768"/>
            <a:ext cx="3542083" cy="28653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3429000"/>
            <a:ext cx="3584759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69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7"/>
          <p:cNvSpPr>
            <a:spLocks noGrp="1"/>
          </p:cNvSpPr>
          <p:nvPr>
            <p:ph type="title"/>
          </p:nvPr>
        </p:nvSpPr>
        <p:spPr>
          <a:xfrm>
            <a:off x="1691680" y="332656"/>
            <a:ext cx="6480720" cy="104600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Декада </a:t>
            </a:r>
            <a:r>
              <a:rPr lang="ru-RU" sz="3600" b="1" dirty="0">
                <a:latin typeface="Bookman Old Style" panose="02050604050505020204" pitchFamily="18" charset="0"/>
              </a:rPr>
              <a:t>«Будь осторожен всегда!»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3968" y="1484784"/>
            <a:ext cx="4572000" cy="830997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Спортивная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игра- путешествие "Безопасность на все 100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"</a:t>
            </a:r>
            <a:endParaRPr lang="ru-RU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12776"/>
            <a:ext cx="3840813" cy="28836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3501008"/>
            <a:ext cx="3840813" cy="28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63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3213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План работы декады </a:t>
            </a:r>
            <a:br>
              <a:rPr lang="ru-RU" sz="3600" b="1" dirty="0" smtClean="0">
                <a:latin typeface="Bookman Old Style" panose="02050604050505020204" pitchFamily="18" charset="0"/>
              </a:rPr>
            </a:br>
            <a:r>
              <a:rPr lang="ru-RU" sz="3600" b="1" dirty="0" smtClean="0">
                <a:latin typeface="Bookman Old Style" panose="02050604050505020204" pitchFamily="18" charset="0"/>
              </a:rPr>
              <a:t>«Дети </a:t>
            </a:r>
            <a:r>
              <a:rPr lang="ru-RU" sz="3600" b="1" dirty="0">
                <a:latin typeface="Bookman Old Style" panose="02050604050505020204" pitchFamily="18" charset="0"/>
              </a:rPr>
              <a:t>К</a:t>
            </a:r>
            <a:r>
              <a:rPr lang="ru-RU" sz="3600" b="1" dirty="0" smtClean="0">
                <a:latin typeface="Bookman Old Style" panose="02050604050505020204" pitchFamily="18" charset="0"/>
              </a:rPr>
              <a:t>убани против наркотиков, ЗОЖ»</a:t>
            </a:r>
            <a:endParaRPr lang="ru-RU" sz="3600" b="1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838725"/>
              </p:ext>
            </p:extLst>
          </p:nvPr>
        </p:nvGraphicFramePr>
        <p:xfrm>
          <a:off x="755576" y="1916832"/>
          <a:ext cx="7848871" cy="4744847"/>
        </p:xfrm>
        <a:graphic>
          <a:graphicData uri="http://schemas.openxmlformats.org/drawingml/2006/table">
            <a:tbl>
              <a:tblPr firstRow="1" firstCol="1" bandRow="1"/>
              <a:tblGrid>
                <a:gridCol w="488411">
                  <a:extLst>
                    <a:ext uri="{9D8B030D-6E8A-4147-A177-3AD203B41FA5}">
                      <a16:colId xmlns:a16="http://schemas.microsoft.com/office/drawing/2014/main" val="3385619197"/>
                    </a:ext>
                  </a:extLst>
                </a:gridCol>
                <a:gridCol w="3983343">
                  <a:extLst>
                    <a:ext uri="{9D8B030D-6E8A-4147-A177-3AD203B41FA5}">
                      <a16:colId xmlns:a16="http://schemas.microsoft.com/office/drawing/2014/main" val="1817760311"/>
                    </a:ext>
                  </a:extLst>
                </a:gridCol>
                <a:gridCol w="1182625">
                  <a:extLst>
                    <a:ext uri="{9D8B030D-6E8A-4147-A177-3AD203B41FA5}">
                      <a16:colId xmlns:a16="http://schemas.microsoft.com/office/drawing/2014/main" val="4144274994"/>
                    </a:ext>
                  </a:extLst>
                </a:gridCol>
                <a:gridCol w="2194492">
                  <a:extLst>
                    <a:ext uri="{9D8B030D-6E8A-4147-A177-3AD203B41FA5}">
                      <a16:colId xmlns:a16="http://schemas.microsoft.com/office/drawing/2014/main" val="243253358"/>
                    </a:ext>
                  </a:extLst>
                </a:gridCol>
              </a:tblGrid>
              <a:tr h="547811">
                <a:tc>
                  <a:txBody>
                    <a:bodyPr/>
                    <a:lstStyle/>
                    <a:p>
                      <a:pPr marR="412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Декада «Дети Кубани против наркотиков, ЗОЖ»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21.10.23-30.10.23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Лют. А.А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282741"/>
                  </a:ext>
                </a:extLst>
              </a:tr>
              <a:tr h="547811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Групповое занятие –тренинг «Время быть здоровым», 2-10 классы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24.10. 23 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40679"/>
                  </a:ext>
                </a:extLst>
              </a:tr>
              <a:tr h="547811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Оформление плакатов «Я выбираю спорт», 5-10 классы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25.10. 23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031526"/>
                  </a:ext>
                </a:extLst>
              </a:tr>
              <a:tr h="547811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Спортивное мероприятие «Мы за ЗОЖ», 2-10 классы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26.10. 23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297229"/>
                  </a:ext>
                </a:extLst>
              </a:tr>
              <a:tr h="278033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Встреча с врачом-наркологом, 2-10 классы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27.10. 23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554440"/>
                  </a:ext>
                </a:extLst>
              </a:tr>
              <a:tr h="817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Выпуск буклетов «Мы против наркомании и курения, мы только за здоровый дух», 2-10 классы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30.10.23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503817"/>
                  </a:ext>
                </a:extLst>
              </a:tr>
              <a:tr h="817589">
                <a:tc>
                  <a:txBody>
                    <a:bodyPr/>
                    <a:lstStyle/>
                    <a:p>
                      <a:pPr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Посвящение в читатели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21.10.23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Педагог-библиотекарь Страхова В.В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0066465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0648"/>
            <a:ext cx="1505843" cy="158509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83568" y="260648"/>
            <a:ext cx="8062664" cy="83884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Декада «Дети </a:t>
            </a:r>
            <a:r>
              <a:rPr lang="ru-RU" sz="3600" b="1" dirty="0">
                <a:latin typeface="Bookman Old Style" panose="02050604050505020204" pitchFamily="18" charset="0"/>
              </a:rPr>
              <a:t>К</a:t>
            </a:r>
            <a:r>
              <a:rPr lang="ru-RU" sz="3600" b="1" dirty="0" smtClean="0">
                <a:latin typeface="Bookman Old Style" panose="02050604050505020204" pitchFamily="18" charset="0"/>
              </a:rPr>
              <a:t>убани против наркотиков»</a:t>
            </a:r>
            <a:endParaRPr lang="ru-RU" sz="3600" b="1" dirty="0"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9992" y="1340768"/>
            <a:ext cx="408620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Групповое занятие –тренинг «Время быть здоровым»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196752"/>
            <a:ext cx="3645724" cy="39078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284984"/>
            <a:ext cx="3407959" cy="278611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5"/>
          <p:cNvSpPr>
            <a:spLocks noGrp="1"/>
          </p:cNvSpPr>
          <p:nvPr>
            <p:ph type="title"/>
          </p:nvPr>
        </p:nvSpPr>
        <p:spPr>
          <a:xfrm>
            <a:off x="715398" y="295606"/>
            <a:ext cx="8062664" cy="90114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Декада «Дети </a:t>
            </a:r>
            <a:r>
              <a:rPr lang="ru-RU" sz="3600" b="1" dirty="0">
                <a:latin typeface="Bookman Old Style" panose="02050604050505020204" pitchFamily="18" charset="0"/>
              </a:rPr>
              <a:t>К</a:t>
            </a:r>
            <a:r>
              <a:rPr lang="ru-RU" sz="3600" b="1" dirty="0" smtClean="0">
                <a:latin typeface="Bookman Old Style" panose="02050604050505020204" pitchFamily="18" charset="0"/>
              </a:rPr>
              <a:t>убани против наркотиков»</a:t>
            </a:r>
            <a:endParaRPr lang="ru-RU" sz="3600" b="1" dirty="0">
              <a:latin typeface="Bookman Old Style" panose="020506040505050202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340768"/>
            <a:ext cx="3322608" cy="31336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2996952"/>
            <a:ext cx="3682303" cy="31336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283969" y="1412776"/>
            <a:ext cx="388843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Оформление плакатов «Я выбираю спорт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10791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12676" y="459272"/>
            <a:ext cx="8062664" cy="95350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Декада «Дети </a:t>
            </a:r>
            <a:r>
              <a:rPr lang="ru-RU" sz="3600" b="1" dirty="0">
                <a:latin typeface="Bookman Old Style" panose="02050604050505020204" pitchFamily="18" charset="0"/>
              </a:rPr>
              <a:t>К</a:t>
            </a:r>
            <a:r>
              <a:rPr lang="ru-RU" sz="3600" b="1" dirty="0" smtClean="0">
                <a:latin typeface="Bookman Old Style" panose="02050604050505020204" pitchFamily="18" charset="0"/>
              </a:rPr>
              <a:t>убани против наркотиков»</a:t>
            </a:r>
            <a:endParaRPr lang="ru-RU" sz="3600" b="1" dirty="0">
              <a:latin typeface="Bookman Old Style" panose="0205060405050502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39752" y="1556792"/>
            <a:ext cx="444692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Спортивное мероприятие «Мы за ЗОЖ»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492896"/>
            <a:ext cx="3811605" cy="2592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3140968"/>
            <a:ext cx="4464496" cy="334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16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5"/>
          <p:cNvSpPr>
            <a:spLocks noGrp="1"/>
          </p:cNvSpPr>
          <p:nvPr>
            <p:ph type="title"/>
          </p:nvPr>
        </p:nvSpPr>
        <p:spPr>
          <a:xfrm>
            <a:off x="755576" y="260648"/>
            <a:ext cx="8062664" cy="76683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Декада «Дети </a:t>
            </a:r>
            <a:r>
              <a:rPr lang="ru-RU" sz="3600" b="1" dirty="0">
                <a:latin typeface="Bookman Old Style" panose="02050604050505020204" pitchFamily="18" charset="0"/>
              </a:rPr>
              <a:t>К</a:t>
            </a:r>
            <a:r>
              <a:rPr lang="ru-RU" sz="3600" b="1" dirty="0" smtClean="0">
                <a:latin typeface="Bookman Old Style" panose="02050604050505020204" pitchFamily="18" charset="0"/>
              </a:rPr>
              <a:t>убани против наркотиков»</a:t>
            </a:r>
            <a:endParaRPr lang="ru-RU" sz="3600" b="1" dirty="0">
              <a:latin typeface="Bookman Old Style" panose="0205060405050502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23928" y="1196752"/>
            <a:ext cx="4572000" cy="10156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Выпуск буклетов «Мы против наркомании и курения, мы только за здоровый дух»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268760"/>
            <a:ext cx="3353091" cy="18045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924944"/>
            <a:ext cx="3304318" cy="22374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3501008"/>
            <a:ext cx="2877561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30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680960" cy="74543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Bookman Old Style" panose="02050604050505020204" pitchFamily="18" charset="0"/>
              </a:rPr>
              <a:t>Посвящение в читатели</a:t>
            </a:r>
            <a:endParaRPr lang="ru-RU" sz="3600" b="1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2776"/>
            <a:ext cx="5112568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218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1491</TotalTime>
  <Words>926</Words>
  <Application>Microsoft Office PowerPoint</Application>
  <PresentationFormat>Экран (4:3)</PresentationFormat>
  <Paragraphs>172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Bookman Old Style</vt:lpstr>
      <vt:lpstr>Calibri</vt:lpstr>
      <vt:lpstr>Century Gothic</vt:lpstr>
      <vt:lpstr>Garamond</vt:lpstr>
      <vt:lpstr>Times New Roman</vt:lpstr>
      <vt:lpstr>Savon</vt:lpstr>
      <vt:lpstr>Отчёт о проведении месячника  «Здоровье души»  </vt:lpstr>
      <vt:lpstr>Месячник  «Здоровье души»</vt:lpstr>
      <vt:lpstr>Задачи месячника  «Здоровье души»</vt:lpstr>
      <vt:lpstr>План месячника  «Здоровье души»</vt:lpstr>
      <vt:lpstr>План декады  Прекрасно там, где живет милосердие</vt:lpstr>
      <vt:lpstr>Декада   Прекрасно там, где живет милосердие</vt:lpstr>
      <vt:lpstr>Декада   Прекрасно там, где живет милосердие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Праздничное мероприятие «Мы славим труд учителя»</vt:lpstr>
      <vt:lpstr>План декады  «Будь осторожен всегда!»</vt:lpstr>
      <vt:lpstr>Декада «Будь осторожен всегда!»</vt:lpstr>
      <vt:lpstr>Декада «Будь осторожен всегда!»</vt:lpstr>
      <vt:lpstr>Декада «Будь осторожен всегда!»</vt:lpstr>
      <vt:lpstr>Декада «Будь осторожен всегда!»</vt:lpstr>
      <vt:lpstr>Декада «Будь осторожен всегда!»</vt:lpstr>
      <vt:lpstr>План работы декады  «Дети Кубани против наркотиков, ЗОЖ»</vt:lpstr>
      <vt:lpstr>Декада «Дети Кубани против наркотиков»</vt:lpstr>
      <vt:lpstr>Декада «Дети Кубани против наркотиков»</vt:lpstr>
      <vt:lpstr>Декада «Дети Кубани против наркотиков»</vt:lpstr>
      <vt:lpstr>Декада «Дети Кубани против наркотиков»</vt:lpstr>
      <vt:lpstr>Посвящение в читатели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проведении месячника  «Я живу на Кубани»</dc:title>
  <dc:creator>Вожатая</dc:creator>
  <cp:lastModifiedBy>Пользователь Windows</cp:lastModifiedBy>
  <cp:revision>108</cp:revision>
  <dcterms:created xsi:type="dcterms:W3CDTF">2013-10-09T10:21:02Z</dcterms:created>
  <dcterms:modified xsi:type="dcterms:W3CDTF">2023-12-29T11:39:36Z</dcterms:modified>
</cp:coreProperties>
</file>