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64" r:id="rId4"/>
    <p:sldId id="266" r:id="rId5"/>
    <p:sldId id="281" r:id="rId6"/>
    <p:sldId id="282" r:id="rId7"/>
    <p:sldId id="267" r:id="rId8"/>
    <p:sldId id="258" r:id="rId9"/>
    <p:sldId id="259" r:id="rId10"/>
    <p:sldId id="283" r:id="rId11"/>
    <p:sldId id="265" r:id="rId12"/>
    <p:sldId id="260" r:id="rId13"/>
    <p:sldId id="261" r:id="rId14"/>
    <p:sldId id="262" r:id="rId15"/>
    <p:sldId id="263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CC0000"/>
    <a:srgbClr val="800000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8547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8548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108549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108550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1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2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3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4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5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6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7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8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8559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08560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8561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8562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7D62D95-DAF5-435A-962C-CCDCC71439E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856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856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DCE95C-F8EB-4BAD-A9D3-DDA67912A21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C00A3B-7EB1-40FB-BC6F-4E03D8255CD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67F168-FBCC-417C-8DDD-A43D78E59C5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C12E1D-CFA6-43B4-815D-607DC4E7D2D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C21AF0-2096-4E44-B664-8D9564D7AA9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48C25F-F30B-4FE9-BCE5-5CC5BAB3ACC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525EA8-BCBE-4974-AE9C-3FA5489EC84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B5A2218-54F7-44E9-A012-77CB88CD40A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9A5182-2902-4818-9A87-CD71323A6FB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20A122-CE79-4E99-A23E-61A3F47EC23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320CAC41-CA33-408F-AC95-687CAD63AF18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0752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752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7526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7527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07528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07529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07530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07531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7532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07533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753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75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753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F:\&#1084;&#1086;&#1103;%20&#1084;&#1091;&#1079;&#1099;&#1082;&#1072;\&#1089;&#1086;&#1074;&#1077;&#1090;&#1089;&#1082;&#1080;&#1077;\buchenw.mp3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45_%D0%B3%D0%BE%D0%B4" TargetMode="External"/><Relationship Id="rId7" Type="http://schemas.openxmlformats.org/officeDocument/2006/relationships/hyperlink" Target="http://ru.wikipedia.org/wiki/11_%D0%B0%D0%BF%D1%80%D0%B5%D0%BB%D1%8F" TargetMode="External"/><Relationship Id="rId2" Type="http://schemas.openxmlformats.org/officeDocument/2006/relationships/hyperlink" Target="http://ru.wikipedia.org/wiki/%D0%9C%D0%B0%D1%80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D%D1%8E%D1%80%D0%BD%D0%B1%D0%B5%D1%80%D0%B3%D1%81%D0%BA%D0%B8%D0%B9_%D0%BF%D1%80%D0%BE%D1%86%D0%B5%D1%81%D1%81" TargetMode="External"/><Relationship Id="rId5" Type="http://schemas.openxmlformats.org/officeDocument/2006/relationships/hyperlink" Target="http://ru.wikipedia.org/wiki/%D0%92%D0%A1_%D0%A1%D0%A8%D0%90" TargetMode="External"/><Relationship Id="rId4" Type="http://schemas.openxmlformats.org/officeDocument/2006/relationships/hyperlink" Target="http://ru.wikipedia.org/wiki/%D0%91%D1%83%D1%85%D0%B5%D0%BD%D0%B2%D0%B0%D0%BB%D1%8C%D0%B4_(%D0%BA%D0%BE%D0%BD%D1%86%D0%B5%D0%BD%D1%82%D1%80%D0%B0%D1%86%D0%B8%D0%BE%D0%BD%D0%BD%D1%8B%D0%B9_%D0%BB%D0%B0%D0%B3%D0%B5%D1%80%D1%8C)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1%8E%D1%80%D1%8C%D0%BC%D0%B0" TargetMode="External"/><Relationship Id="rId2" Type="http://schemas.openxmlformats.org/officeDocument/2006/relationships/hyperlink" Target="http://ru.wikipedia.org/wiki/%D0%9B%D0%B0%D0%B3%D0%B5%D1%80%D1%8C_%D1%81%D0%BC%D0%B5%D1%80%D1%82%D0%B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hyperlink" Target="http://ru.wikipedia.org/wiki/%D0%A1%D0%A1%D0%A1%D0%A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waralbum.ru/wp-content/uploads/yapb_cache/6kl.62qoylswudooswogggck4oco4.ejcuplo1l0oo0sk8c40s8osc4.th.jpe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stihi.ru/avtor/galina71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4;&#1086;&#1103;%20&#1084;&#1091;&#1079;&#1099;&#1082;&#1072;\&#1089;&#1086;&#1074;&#1077;&#1090;&#1089;&#1082;&#1080;&#1077;\buchenw.mp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600"/>
              <a:t>Международный день освобождения  узников концлагерей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2800" b="1" i="1">
                <a:solidFill>
                  <a:srgbClr val="800000"/>
                </a:solidFill>
              </a:rPr>
              <a:t>О несовершеннолетних узниках фашистских концлагерей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168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CC"/>
                </a:solidFill>
              </a:rPr>
              <a:t>11 апреля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4029075" cy="4383087"/>
          </a:xfrm>
        </p:spPr>
        <p:txBody>
          <a:bodyPr/>
          <a:lstStyle/>
          <a:p>
            <a:pPr algn="ctr"/>
            <a:r>
              <a:rPr lang="ru-RU" sz="2400" b="1">
                <a:solidFill>
                  <a:srgbClr val="000066"/>
                </a:solidFill>
              </a:rPr>
              <a:t>Сегодня во всём мире отмечается </a:t>
            </a:r>
            <a:r>
              <a:rPr lang="ru-RU" sz="2400" b="1" i="1">
                <a:solidFill>
                  <a:srgbClr val="000066"/>
                </a:solidFill>
              </a:rPr>
              <a:t>Международный день освобождения</a:t>
            </a:r>
            <a:r>
              <a:rPr lang="ru-RU" sz="2400" b="1">
                <a:solidFill>
                  <a:srgbClr val="000066"/>
                </a:solidFill>
              </a:rPr>
              <a:t> </a:t>
            </a:r>
            <a:r>
              <a:rPr lang="ru-RU" sz="2400" b="1" i="1">
                <a:solidFill>
                  <a:srgbClr val="000066"/>
                </a:solidFill>
              </a:rPr>
              <a:t>узников концлагерей.</a:t>
            </a:r>
            <a:r>
              <a:rPr lang="ru-RU" sz="2400" b="1">
                <a:solidFill>
                  <a:srgbClr val="000066"/>
                </a:solidFill>
              </a:rPr>
              <a:t> Он приурочен к очередной годовщине восстания в страшном концлагере Бухенвальд</a:t>
            </a:r>
          </a:p>
          <a:p>
            <a:pPr algn="ctr">
              <a:buFont typeface="Wingdings" pitchFamily="2" charset="2"/>
              <a:buNone/>
            </a:pPr>
            <a:r>
              <a:rPr lang="ru-RU" sz="2400" b="1">
                <a:solidFill>
                  <a:srgbClr val="000066"/>
                </a:solidFill>
              </a:rPr>
              <a:t>11 апреля 1945 года. </a:t>
            </a:r>
          </a:p>
          <a:p>
            <a:endParaRPr lang="ru-RU" sz="2400">
              <a:solidFill>
                <a:srgbClr val="000066"/>
              </a:solidFill>
            </a:endParaRP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6613" y="1981200"/>
            <a:ext cx="4040187" cy="3886200"/>
          </a:xfrm>
        </p:spPr>
        <p:txBody>
          <a:bodyPr/>
          <a:lstStyle/>
          <a:p>
            <a:endParaRPr lang="ru-RU" sz="2400"/>
          </a:p>
        </p:txBody>
      </p:sp>
      <p:pic>
        <p:nvPicPr>
          <p:cNvPr id="67591" name="Picture 7" descr="1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33600"/>
            <a:ext cx="4103688" cy="2903538"/>
          </a:xfrm>
          <a:prstGeom prst="rect">
            <a:avLst/>
          </a:prstGeom>
          <a:noFill/>
        </p:spPr>
      </p:pic>
      <p:pic>
        <p:nvPicPr>
          <p:cNvPr id="67592" name="buchenw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5589588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5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266" fill="hold"/>
                                        <p:tgtEl>
                                          <p:spTgt spid="675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59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40188" cy="3886200"/>
          </a:xfrm>
        </p:spPr>
        <p:txBody>
          <a:bodyPr/>
          <a:lstStyle/>
          <a:p>
            <a:r>
              <a:rPr lang="ru-RU" sz="2400" b="1">
                <a:solidFill>
                  <a:srgbClr val="000066"/>
                </a:solidFill>
              </a:rPr>
              <a:t>В этот день мы обязаны помнить об одной из малоизвестных трагедий Великой Отечественной войны - трагедии бывших несовершеннолетних узников фашистских концлагерей. 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6613" y="1981200"/>
            <a:ext cx="4040187" cy="3886200"/>
          </a:xfrm>
        </p:spPr>
        <p:txBody>
          <a:bodyPr/>
          <a:lstStyle/>
          <a:p>
            <a:endParaRPr lang="ru-RU" sz="2400"/>
          </a:p>
        </p:txBody>
      </p:sp>
      <p:pic>
        <p:nvPicPr>
          <p:cNvPr id="75783" name="Picture 7" descr="дети в концлагер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420938"/>
            <a:ext cx="4097338" cy="20177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44" name="Picture 4" descr="бухенвальд ла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484313"/>
            <a:ext cx="6553200" cy="4360862"/>
          </a:xfrm>
          <a:prstGeom prst="rect">
            <a:avLst/>
          </a:prstGeom>
          <a:noFill/>
        </p:spPr>
      </p:pic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3348038" y="5876925"/>
            <a:ext cx="2963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Концлагерь Бухенвальд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>
                <a:solidFill>
                  <a:srgbClr val="000066"/>
                </a:solidFill>
              </a:rPr>
              <a:t>В </a:t>
            </a:r>
            <a:r>
              <a:rPr lang="ru-RU" sz="2000" b="1">
                <a:solidFill>
                  <a:srgbClr val="CC0000"/>
                </a:solidFill>
                <a:hlinkClick r:id="rId2" tooltip="Март"/>
              </a:rPr>
              <a:t>марте</a:t>
            </a:r>
            <a:r>
              <a:rPr lang="ru-RU" sz="2000" b="1">
                <a:solidFill>
                  <a:srgbClr val="CC0000"/>
                </a:solidFill>
              </a:rPr>
              <a:t> </a:t>
            </a:r>
            <a:r>
              <a:rPr lang="ru-RU" sz="2000" b="1">
                <a:solidFill>
                  <a:srgbClr val="CC0000"/>
                </a:solidFill>
                <a:hlinkClick r:id="rId3" tooltip="1945 год"/>
              </a:rPr>
              <a:t>1945 года</a:t>
            </a:r>
            <a:r>
              <a:rPr lang="ru-RU" sz="2000" b="1">
                <a:solidFill>
                  <a:srgbClr val="000066"/>
                </a:solidFill>
              </a:rPr>
              <a:t> на территории </a:t>
            </a:r>
            <a:r>
              <a:rPr lang="ru-RU" sz="2000" b="1">
                <a:solidFill>
                  <a:srgbClr val="000066"/>
                </a:solidFill>
                <a:hlinkClick r:id="rId4" tooltip="Бухенвальд (концентрационный лагерь)"/>
              </a:rPr>
              <a:t>Бухенвальда</a:t>
            </a:r>
            <a:r>
              <a:rPr lang="ru-RU" sz="2000" b="1">
                <a:solidFill>
                  <a:srgbClr val="000066"/>
                </a:solidFill>
              </a:rPr>
              <a:t> (самого крупного концентрационного лагеря) вспыхивает вооружённое восстание, организованное интернациональными силами самих заключённых. </a:t>
            </a:r>
          </a:p>
          <a:p>
            <a:pPr>
              <a:lnSpc>
                <a:spcPct val="80000"/>
              </a:lnSpc>
            </a:pPr>
            <a:r>
              <a:rPr lang="ru-RU" sz="2000" b="1">
                <a:solidFill>
                  <a:srgbClr val="000066"/>
                </a:solidFill>
              </a:rPr>
              <a:t>Когда в концлагерь Бухенвальд вошли </a:t>
            </a:r>
            <a:r>
              <a:rPr lang="ru-RU" sz="2000" b="1">
                <a:solidFill>
                  <a:srgbClr val="000066"/>
                </a:solidFill>
                <a:hlinkClick r:id="rId5" tooltip="ВС США"/>
              </a:rPr>
              <a:t>американские войска</a:t>
            </a:r>
            <a:r>
              <a:rPr lang="ru-RU" sz="2000" b="1">
                <a:solidFill>
                  <a:srgbClr val="000066"/>
                </a:solidFill>
              </a:rPr>
              <a:t>, восставшие уже осуществляли контроль над лагерем смерти. В значительной степени благодаря этому, фашисты не успели замести следы своих страшных преступлений и показания узников дошли до </a:t>
            </a:r>
            <a:r>
              <a:rPr lang="ru-RU" sz="2000" b="1">
                <a:solidFill>
                  <a:srgbClr val="000066"/>
                </a:solidFill>
                <a:hlinkClick r:id="rId6" tooltip="Нюрнбергский процесс"/>
              </a:rPr>
              <a:t>международного Нюрнбергского трибунала</a:t>
            </a:r>
            <a:r>
              <a:rPr lang="ru-RU" sz="2000" b="1">
                <a:solidFill>
                  <a:srgbClr val="000066"/>
                </a:solidFill>
              </a:rPr>
              <a:t>. </a:t>
            </a:r>
          </a:p>
          <a:p>
            <a:pPr>
              <a:lnSpc>
                <a:spcPct val="80000"/>
              </a:lnSpc>
            </a:pPr>
            <a:r>
              <a:rPr lang="ru-RU" sz="2000" b="1">
                <a:solidFill>
                  <a:srgbClr val="000066"/>
                </a:solidFill>
                <a:hlinkClick r:id="rId7" tooltip="11 апреля"/>
              </a:rPr>
              <a:t>11 апреля</a:t>
            </a:r>
            <a:r>
              <a:rPr lang="ru-RU" sz="2000" b="1">
                <a:solidFill>
                  <a:srgbClr val="000066"/>
                </a:solidFill>
              </a:rPr>
              <a:t> — день вхождения американских войск на территорию Бухенвальда — и был принят ООН как дата, когда планета отмечает «Международный день освобождения узников фашистских концлагерей».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865188"/>
          </a:xfrm>
        </p:spPr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 Памяти</a:t>
            </a:r>
          </a:p>
        </p:txBody>
      </p:sp>
      <p:pic>
        <p:nvPicPr>
          <p:cNvPr id="136195" name="Picture 3" descr="Бухенвальд, дети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875" y="765175"/>
            <a:ext cx="5976938" cy="4713288"/>
          </a:xfrm>
          <a:noFill/>
          <a:ln/>
        </p:spPr>
      </p:pic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611188" y="5516563"/>
            <a:ext cx="67691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66"/>
                </a:solidFill>
              </a:rPr>
              <a:t>Освобожденные дети-заключенные Бухенвальда </a:t>
            </a:r>
          </a:p>
          <a:p>
            <a:pPr algn="ctr"/>
            <a:r>
              <a:rPr lang="ru-RU" b="1">
                <a:solidFill>
                  <a:srgbClr val="000066"/>
                </a:solidFill>
              </a:rPr>
              <a:t>выходят  из главных ворот  лагеря в сопровождении американских солдат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7764" name="Picture 4" descr="девиз всех конц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844675"/>
            <a:ext cx="6623050" cy="4378325"/>
          </a:xfrm>
          <a:prstGeom prst="rect">
            <a:avLst/>
          </a:prstGeom>
          <a:noFill/>
        </p:spPr>
      </p:pic>
      <p:sp>
        <p:nvSpPr>
          <p:cNvPr id="117767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400" b="1">
                <a:solidFill>
                  <a:srgbClr val="CC0000"/>
                </a:solidFill>
              </a:rPr>
              <a:t>День</a:t>
            </a:r>
            <a:br>
              <a:rPr lang="ru-RU" sz="2400" b="1">
                <a:solidFill>
                  <a:srgbClr val="CC0000"/>
                </a:solidFill>
              </a:rPr>
            </a:br>
            <a:r>
              <a:rPr lang="ru-RU" sz="2400" b="1">
                <a:solidFill>
                  <a:srgbClr val="CC0000"/>
                </a:solidFill>
              </a:rPr>
              <a:t> Памяти</a:t>
            </a:r>
          </a:p>
        </p:txBody>
      </p:sp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3203575" y="981075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Надпись на воротах всех концлагерей</a:t>
            </a:r>
          </a:p>
          <a:p>
            <a:r>
              <a:rPr lang="ru-RU" b="1">
                <a:solidFill>
                  <a:srgbClr val="000066"/>
                </a:solidFill>
              </a:rPr>
              <a:t> «Работа делает свободным»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 Памяти</a:t>
            </a:r>
          </a:p>
        </p:txBody>
      </p:sp>
      <p:pic>
        <p:nvPicPr>
          <p:cNvPr id="68613" name="Picture 5" descr="печи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4075" y="1196975"/>
            <a:ext cx="6584950" cy="4418013"/>
          </a:xfrm>
          <a:noFill/>
          <a:ln/>
        </p:spPr>
      </p:pic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3471863" y="5753100"/>
            <a:ext cx="393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Печи крематория в Бухенвальде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>
                <a:solidFill>
                  <a:srgbClr val="000066"/>
                </a:solidFill>
                <a:latin typeface="Times New Roman" pitchFamily="18" charset="0"/>
              </a:rPr>
              <a:t>Всего на территориях, подконтрольных гитлеровцам, содержалось в концлагерях, 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  <a:hlinkClick r:id="rId2" tooltip="Лагерь смерти"/>
              </a:rPr>
              <a:t>лагерях смерти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, 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  <a:hlinkClick r:id="rId3" tooltip="Тюрьма"/>
              </a:rPr>
              <a:t>тюрьмах</a:t>
            </a:r>
            <a:r>
              <a:rPr lang="ru-RU" sz="240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18 000 000 человек</a:t>
            </a:r>
            <a:r>
              <a:rPr lang="ru-RU" sz="2400">
                <a:solidFill>
                  <a:srgbClr val="000066"/>
                </a:solidFill>
                <a:latin typeface="Times New Roman" pitchFamily="18" charset="0"/>
              </a:rPr>
              <a:t>. Из них более </a:t>
            </a:r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11 миллионов</a:t>
            </a:r>
            <a:r>
              <a:rPr lang="ru-RU" sz="2400">
                <a:solidFill>
                  <a:srgbClr val="000066"/>
                </a:solidFill>
                <a:latin typeface="Times New Roman" pitchFamily="18" charset="0"/>
              </a:rPr>
              <a:t> были уничтожены. Среди погибших — </a:t>
            </a:r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5 млн</a:t>
            </a:r>
            <a:r>
              <a:rPr lang="ru-RU" sz="2400">
                <a:solidFill>
                  <a:srgbClr val="000066"/>
                </a:solidFill>
                <a:latin typeface="Times New Roman" pitchFamily="18" charset="0"/>
              </a:rPr>
              <a:t> граждан 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  <a:hlinkClick r:id="rId4" tooltip="СССР"/>
              </a:rPr>
              <a:t>СССР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.</a:t>
            </a:r>
            <a:r>
              <a:rPr lang="ru-RU" sz="2400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Каждый пятый узник был ребёнком 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ru-RU" sz="2400"/>
          </a:p>
        </p:txBody>
      </p:sp>
      <p:pic>
        <p:nvPicPr>
          <p:cNvPr id="69638" name="Picture 6" descr="0_38bfb_68465cc8_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1989138"/>
            <a:ext cx="3017838" cy="39608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>
                <a:solidFill>
                  <a:srgbClr val="CC0000"/>
                </a:solidFill>
              </a:rPr>
              <a:t>День</a:t>
            </a:r>
            <a:br>
              <a:rPr lang="ru-RU" sz="2800">
                <a:solidFill>
                  <a:srgbClr val="CC0000"/>
                </a:solidFill>
              </a:rPr>
            </a:br>
            <a:r>
              <a:rPr lang="ru-RU" sz="2800">
                <a:solidFill>
                  <a:srgbClr val="CC0000"/>
                </a:solidFill>
              </a:rPr>
              <a:t> Памяти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7220" name="Picture 4" descr="3c28310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96975"/>
            <a:ext cx="3773488" cy="4673600"/>
          </a:xfrm>
          <a:prstGeom prst="rect">
            <a:avLst/>
          </a:prstGeom>
          <a:noFill/>
        </p:spPr>
      </p:pic>
      <p:pic>
        <p:nvPicPr>
          <p:cNvPr id="137221" name="Picture 5" descr="Дахау сверх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989138"/>
            <a:ext cx="3748087" cy="3816350"/>
          </a:xfrm>
          <a:prstGeom prst="rect">
            <a:avLst/>
          </a:prstGeom>
          <a:noFill/>
        </p:spPr>
      </p:pic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3255963" y="5897563"/>
            <a:ext cx="8556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Дахау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000" b="1">
                <a:solidFill>
                  <a:srgbClr val="000066"/>
                </a:solidFill>
              </a:rPr>
              <a:t>Сотни тысяч наших соотечественников оказались более чем в 14 тысячах концентрационных лагерях, тюрьмах, гетто, разбросанных по всей Европе </a:t>
            </a:r>
          </a:p>
          <a:p>
            <a:pPr>
              <a:lnSpc>
                <a:spcPct val="90000"/>
              </a:lnSpc>
            </a:pPr>
            <a:r>
              <a:rPr lang="ru-RU" sz="2000" b="1">
                <a:solidFill>
                  <a:srgbClr val="000066"/>
                </a:solidFill>
              </a:rPr>
              <a:t>Дети становились заложниками, донорами, биологическим сырьем для преступных «медицинских экспериментов». 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ru-RU" sz="2000"/>
          </a:p>
        </p:txBody>
      </p:sp>
      <p:pic>
        <p:nvPicPr>
          <p:cNvPr id="109575" name="Picture 7" descr="де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1989138"/>
            <a:ext cx="2336800" cy="3879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000066"/>
                </a:solidFill>
              </a:rPr>
              <a:t>Советские дети-узники 6-го финского концлагеря в Петрозаводске. Во время оккупации Советской Карелии финнами в Петрозаводске было создано шесть концлагерей для содержания местных русскоязычных жителей. Лагерь №6 размещался в районе Перевалочной биржи, в нем держали 7000 человек. </a:t>
            </a:r>
            <a:r>
              <a:rPr lang="ru-RU" sz="1800" b="1" i="1">
                <a:solidFill>
                  <a:srgbClr val="000066"/>
                </a:solidFill>
              </a:rPr>
              <a:t>Фотография сделана после освобождения Петрозаводска советскими войсками 28 июня 1944 года.</a:t>
            </a:r>
          </a:p>
        </p:txBody>
      </p:sp>
      <p:pic>
        <p:nvPicPr>
          <p:cNvPr id="70664" name="Picture 8" descr="Изображение 0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1989138"/>
            <a:ext cx="2590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5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284663" y="1989138"/>
            <a:ext cx="4397375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000066"/>
                </a:solidFill>
              </a:rPr>
              <a:t>Девочка, которая на фотографии вторая от столба справа — </a:t>
            </a:r>
            <a:r>
              <a:rPr lang="ru-RU" sz="1800" b="1" i="1">
                <a:solidFill>
                  <a:srgbClr val="000066"/>
                </a:solidFill>
              </a:rPr>
              <a:t>Клавдия Нюппиева</a:t>
            </a:r>
            <a:r>
              <a:rPr lang="ru-RU" sz="1800" b="1">
                <a:solidFill>
                  <a:srgbClr val="000066"/>
                </a:solidFill>
              </a:rPr>
              <a:t> — спустя много лет опубликовала свои воспоминания.</a:t>
            </a:r>
          </a:p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800000"/>
                </a:solidFill>
              </a:rPr>
              <a:t>«Помню, как люди падали в обморок от жары в так называемой бане, а затем их обливали холодной водой. Помню дезинфекцию бараков, после которой шумело в ушах, и у многих шла носом кровь, и ту парилку, где с большим „старанием“ обрабатывали всё наше тряпьё. Однажды парилка сгорела, лишив многих людей последней одежды».</a:t>
            </a:r>
          </a:p>
        </p:txBody>
      </p:sp>
      <p:pic>
        <p:nvPicPr>
          <p:cNvPr id="71687" name="Picture 7" descr="Советские дети-узники 6-го финского концлагеря в Петрозаводске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r:link="rId3" cstate="print"/>
          <a:srcRect/>
          <a:stretch>
            <a:fillRect/>
          </a:stretch>
        </p:blipFill>
        <p:spPr>
          <a:xfrm>
            <a:off x="457200" y="2278063"/>
            <a:ext cx="4038600" cy="3290887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000066"/>
                </a:solidFill>
              </a:rPr>
              <a:t>учетные карточки детей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2710" name="Picture 6" descr="os1"/>
          <p:cNvPicPr>
            <a:picLocks noChangeAspect="1" noChangeArrowheads="1"/>
          </p:cNvPicPr>
          <p:nvPr/>
        </p:nvPicPr>
        <p:blipFill>
          <a:blip r:embed="rId2" cstate="print"/>
          <a:srcRect t="50084" r="-1505"/>
          <a:stretch>
            <a:fillRect/>
          </a:stretch>
        </p:blipFill>
        <p:spPr bwMode="auto">
          <a:xfrm>
            <a:off x="395288" y="2060575"/>
            <a:ext cx="4176712" cy="3803650"/>
          </a:xfrm>
          <a:prstGeom prst="rect">
            <a:avLst/>
          </a:prstGeom>
          <a:noFill/>
        </p:spPr>
      </p:pic>
      <p:pic>
        <p:nvPicPr>
          <p:cNvPr id="72711" name="Picture 7" descr="os1"/>
          <p:cNvPicPr>
            <a:picLocks noChangeAspect="1" noChangeArrowheads="1"/>
          </p:cNvPicPr>
          <p:nvPr/>
        </p:nvPicPr>
        <p:blipFill>
          <a:blip r:embed="rId2" cstate="print"/>
          <a:srcRect r="-1466" b="49730"/>
          <a:stretch>
            <a:fillRect/>
          </a:stretch>
        </p:blipFill>
        <p:spPr bwMode="auto">
          <a:xfrm>
            <a:off x="4643438" y="1989138"/>
            <a:ext cx="4175125" cy="3830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1371600"/>
          </a:xfrm>
        </p:spPr>
        <p:txBody>
          <a:bodyPr/>
          <a:lstStyle/>
          <a:p>
            <a:pPr algn="ctr"/>
            <a:r>
              <a:rPr lang="ru-RU" sz="2400">
                <a:solidFill>
                  <a:srgbClr val="CC0000"/>
                </a:solidFill>
              </a:rPr>
              <a:t>День Памяти</a:t>
            </a:r>
          </a:p>
        </p:txBody>
      </p:sp>
      <p:pic>
        <p:nvPicPr>
          <p:cNvPr id="73734" name="Picture 6" descr="лагерные номера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628775"/>
            <a:ext cx="6113462" cy="3927475"/>
          </a:xfrm>
          <a:prstGeom prst="rect">
            <a:avLst/>
          </a:prstGeom>
          <a:noFill/>
        </p:spPr>
      </p:pic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2339975" y="5734050"/>
            <a:ext cx="4259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Дети показывают лагерные номера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 Памяти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9812" name="Picture 4" descr="Бухенваль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620713"/>
            <a:ext cx="6691313" cy="4708525"/>
          </a:xfrm>
          <a:prstGeom prst="rect">
            <a:avLst/>
          </a:prstGeom>
          <a:noFill/>
        </p:spPr>
      </p:pic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2843213" y="553720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66"/>
                </a:solidFill>
              </a:rPr>
              <a:t>Дети – узники фашистских </a:t>
            </a:r>
          </a:p>
          <a:p>
            <a:pPr algn="ctr"/>
            <a:r>
              <a:rPr lang="ru-RU" b="1">
                <a:solidFill>
                  <a:srgbClr val="000066"/>
                </a:solidFill>
              </a:rPr>
              <a:t>концентрационных лагерей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 Памяти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0836" name="Picture 4" descr="Дети Освенци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692150"/>
            <a:ext cx="6619875" cy="4932363"/>
          </a:xfrm>
          <a:prstGeom prst="rect">
            <a:avLst/>
          </a:prstGeom>
          <a:noFill/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3492500" y="5734050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Лагерь в Освенциме (Польша)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 Памяти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1860" name="Picture 4" descr="овенци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908050"/>
            <a:ext cx="6546850" cy="4541838"/>
          </a:xfrm>
          <a:prstGeom prst="rect">
            <a:avLst/>
          </a:prstGeom>
          <a:noFill/>
        </p:spPr>
      </p:pic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3563938" y="5516563"/>
            <a:ext cx="3113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Дети – узники Освенцима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 Памяти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884" name="Picture 4" descr="освобожденные узн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765175"/>
            <a:ext cx="6762750" cy="4903788"/>
          </a:xfrm>
          <a:prstGeom prst="rect">
            <a:avLst/>
          </a:prstGeom>
          <a:noFill/>
        </p:spPr>
      </p:pic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3059113" y="5805488"/>
            <a:ext cx="449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Освобожденные узники Бухенвальда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 Памяти                </a:t>
            </a:r>
            <a:r>
              <a:rPr lang="ru-RU" sz="2400">
                <a:solidFill>
                  <a:srgbClr val="000066"/>
                </a:solidFill>
              </a:rPr>
              <a:t>рисунки узников концлагерей</a:t>
            </a:r>
          </a:p>
        </p:txBody>
      </p:sp>
      <p:pic>
        <p:nvPicPr>
          <p:cNvPr id="123914" name="Picture 10" descr="рисуют узник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314575"/>
            <a:ext cx="4038600" cy="3217863"/>
          </a:xfrm>
          <a:noFill/>
          <a:ln/>
        </p:spPr>
      </p:pic>
      <p:pic>
        <p:nvPicPr>
          <p:cNvPr id="123915" name="Picture 11" descr="рисунок узник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94350" y="1981200"/>
            <a:ext cx="2146300" cy="3886200"/>
          </a:xfrm>
          <a:noFill/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>
                <a:solidFill>
                  <a:srgbClr val="CC0000"/>
                </a:solidFill>
                <a:hlinkClick r:id="rId2"/>
              </a:rPr>
              <a:t>Галина Плахова Королёва</a:t>
            </a:r>
            <a:r>
              <a:rPr lang="ru-RU" sz="2000" b="1">
                <a:solidFill>
                  <a:srgbClr val="CC0000"/>
                </a:solidFill>
              </a:rPr>
              <a:t/>
            </a:r>
            <a:br>
              <a:rPr lang="ru-RU" sz="2000" b="1">
                <a:solidFill>
                  <a:srgbClr val="CC0000"/>
                </a:solidFill>
              </a:rPr>
            </a:br>
            <a:r>
              <a:rPr lang="ru-RU" sz="2000" b="1">
                <a:solidFill>
                  <a:srgbClr val="CC0000"/>
                </a:solidFill>
              </a:rPr>
              <a:t> Не забыть</a:t>
            </a:r>
            <a:br>
              <a:rPr lang="ru-RU" sz="2000" b="1">
                <a:solidFill>
                  <a:srgbClr val="CC0000"/>
                </a:solidFill>
              </a:rPr>
            </a:br>
            <a:r>
              <a:rPr lang="ru-RU" sz="2000" b="1">
                <a:solidFill>
                  <a:srgbClr val="CC0000"/>
                </a:solidFill>
              </a:rPr>
              <a:t/>
            </a:r>
            <a:br>
              <a:rPr lang="ru-RU" sz="2000" b="1">
                <a:solidFill>
                  <a:srgbClr val="CC0000"/>
                </a:solidFill>
              </a:rPr>
            </a:br>
            <a:endParaRPr lang="ru-RU" sz="2000" b="1">
              <a:solidFill>
                <a:srgbClr val="CC0000"/>
              </a:solidFill>
            </a:endParaRP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557338"/>
            <a:ext cx="4244975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>
                <a:solidFill>
                  <a:srgbClr val="000066"/>
                </a:solidFill>
              </a:rPr>
              <a:t>Сколько жить доведётся на свете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Бывшим узникам концлагерей -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Не забыть им ни фабрики смерти,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Ни фашистов, что злее зверей!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/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Треблинка, Бухенвальд и Освенцим,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Маутхаузен в том же ряду...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Кто попал в лапы дьявола, к немцам,-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Побывал, в преисподней, в аду.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/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Вся Земля содрогалась от горя,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Не щадило зверьё и детей!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Пасть чудовищная - крематорий -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Что ни день пожирала людей.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/>
            </a:r>
            <a:br>
              <a:rPr lang="ru-RU" sz="1600">
                <a:solidFill>
                  <a:srgbClr val="000066"/>
                </a:solidFill>
              </a:rPr>
            </a:br>
            <a:endParaRPr lang="ru-RU" sz="1600">
              <a:solidFill>
                <a:srgbClr val="000066"/>
              </a:solidFill>
            </a:endParaRP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989138"/>
            <a:ext cx="4038600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>
                <a:solidFill>
                  <a:srgbClr val="000066"/>
                </a:solidFill>
              </a:rPr>
              <a:t>В этом мире - безумном, ничтожном На кострах распинают и жгут,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И сдирают безжалостно кожу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На перчатки - отлично, "зергут"!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/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И душа леденела от страха,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Этот ужас вовек не избыть!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Сколько  брошено жизней на плаху!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Разве можно такое забыть?!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/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Всё же узники - сильные духом!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И в застенках остались людьми.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Пусть погибшим земля будет пухом,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Тем, кто выжил - поклон до земли!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/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За отцов, матерей наших, дедов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Крик души против всякого зла!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За нелёгкую нашу Победу</a:t>
            </a:r>
            <a:br>
              <a:rPr lang="ru-RU" sz="1600">
                <a:solidFill>
                  <a:srgbClr val="000066"/>
                </a:solidFill>
              </a:rPr>
            </a:br>
            <a:r>
              <a:rPr lang="ru-RU" sz="1600">
                <a:solidFill>
                  <a:srgbClr val="000066"/>
                </a:solidFill>
              </a:rPr>
              <a:t>Боль стихами во мне проросла!</a:t>
            </a:r>
          </a:p>
        </p:txBody>
      </p:sp>
      <p:pic>
        <p:nvPicPr>
          <p:cNvPr id="124935" name="Picture 7" descr="DSCN15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404813"/>
            <a:ext cx="1828800" cy="1371600"/>
          </a:xfrm>
          <a:prstGeom prst="rect">
            <a:avLst/>
          </a:prstGeom>
          <a:noFill/>
        </p:spPr>
      </p:pic>
      <p:pic>
        <p:nvPicPr>
          <p:cNvPr id="124938" name="Picture 10" descr="узни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4508500"/>
            <a:ext cx="1368425" cy="1800225"/>
          </a:xfrm>
          <a:prstGeom prst="rect">
            <a:avLst/>
          </a:prstGeom>
          <a:noFill/>
        </p:spPr>
      </p:pic>
      <p:pic>
        <p:nvPicPr>
          <p:cNvPr id="124939" name="Picture 11" descr="памятник узникам Моск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4652963"/>
            <a:ext cx="2233613" cy="1668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Памяти                            </a:t>
            </a:r>
            <a:r>
              <a:rPr lang="ru-RU" sz="2400" b="1">
                <a:solidFill>
                  <a:srgbClr val="000066"/>
                </a:solidFill>
              </a:rPr>
              <a:t>Памятники узникам </a:t>
            </a:r>
            <a:br>
              <a:rPr lang="ru-RU" sz="2400" b="1">
                <a:solidFill>
                  <a:srgbClr val="000066"/>
                </a:solidFill>
              </a:rPr>
            </a:br>
            <a:r>
              <a:rPr lang="ru-RU" sz="2400" b="1">
                <a:solidFill>
                  <a:srgbClr val="000066"/>
                </a:solidFill>
              </a:rPr>
              <a:t>                                     фашистских концлагерей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5957" name="Picture 5" descr="DSCN15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1916113"/>
            <a:ext cx="5091113" cy="3817937"/>
          </a:xfrm>
          <a:prstGeom prst="rect">
            <a:avLst/>
          </a:prstGeom>
          <a:noFill/>
        </p:spPr>
      </p:pic>
      <p:pic>
        <p:nvPicPr>
          <p:cNvPr id="125958" name="Picture 6" descr="Гатч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916113"/>
            <a:ext cx="2886075" cy="3844925"/>
          </a:xfrm>
          <a:prstGeom prst="rect">
            <a:avLst/>
          </a:prstGeom>
          <a:noFill/>
        </p:spPr>
      </p:pic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2484438" y="5949950"/>
            <a:ext cx="348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Гатчина, Ленинградская обл.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Памяти                            </a:t>
            </a:r>
            <a:r>
              <a:rPr lang="ru-RU" sz="2400" b="1">
                <a:solidFill>
                  <a:srgbClr val="000066"/>
                </a:solidFill>
              </a:rPr>
              <a:t>Памятники узникам </a:t>
            </a:r>
            <a:br>
              <a:rPr lang="ru-RU" sz="2400" b="1">
                <a:solidFill>
                  <a:srgbClr val="000066"/>
                </a:solidFill>
              </a:rPr>
            </a:br>
            <a:r>
              <a:rPr lang="ru-RU" sz="2400" b="1">
                <a:solidFill>
                  <a:srgbClr val="000066"/>
                </a:solidFill>
              </a:rPr>
              <a:t>                                     фашистских концлагерей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6980" name="Picture 4" descr="Смоленск пам узника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1989138"/>
            <a:ext cx="5135562" cy="3851275"/>
          </a:xfrm>
          <a:prstGeom prst="rect">
            <a:avLst/>
          </a:prstGeom>
          <a:noFill/>
        </p:spPr>
      </p:pic>
      <p:pic>
        <p:nvPicPr>
          <p:cNvPr id="126981" name="Picture 5" descr="смоленс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989138"/>
            <a:ext cx="2595562" cy="3887787"/>
          </a:xfrm>
          <a:prstGeom prst="rect">
            <a:avLst/>
          </a:prstGeom>
          <a:noFill/>
        </p:spPr>
      </p:pic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3471863" y="5897563"/>
            <a:ext cx="1309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</a:rPr>
              <a:t>Смоленск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Памяти                            </a:t>
            </a:r>
            <a:r>
              <a:rPr lang="ru-RU" sz="2400" b="1">
                <a:solidFill>
                  <a:srgbClr val="000066"/>
                </a:solidFill>
              </a:rPr>
              <a:t>Памятники узникам </a:t>
            </a:r>
            <a:br>
              <a:rPr lang="ru-RU" sz="2400" b="1">
                <a:solidFill>
                  <a:srgbClr val="000066"/>
                </a:solidFill>
              </a:rPr>
            </a:br>
            <a:r>
              <a:rPr lang="ru-RU" sz="2400" b="1">
                <a:solidFill>
                  <a:srgbClr val="000066"/>
                </a:solidFill>
              </a:rPr>
              <a:t>                                     фашистских концлагерей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rgbClr val="000066"/>
                </a:solidFill>
              </a:rPr>
              <a:t>                       Тюмень</a:t>
            </a:r>
          </a:p>
        </p:txBody>
      </p:sp>
      <p:pic>
        <p:nvPicPr>
          <p:cNvPr id="128004" name="Picture 4" descr="450px-Площадь_Памяти_-_Узникам_фашистских_концлагерей_(Тюмень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1916113"/>
            <a:ext cx="2916238" cy="3887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Памяти                            </a:t>
            </a:r>
            <a:r>
              <a:rPr lang="ru-RU" sz="2400" b="1">
                <a:solidFill>
                  <a:srgbClr val="000066"/>
                </a:solidFill>
              </a:rPr>
              <a:t>Памятники узникам </a:t>
            </a:r>
            <a:br>
              <a:rPr lang="ru-RU" sz="2400" b="1">
                <a:solidFill>
                  <a:srgbClr val="000066"/>
                </a:solidFill>
              </a:rPr>
            </a:br>
            <a:r>
              <a:rPr lang="ru-RU" sz="2400" b="1">
                <a:solidFill>
                  <a:srgbClr val="000066"/>
                </a:solidFill>
              </a:rPr>
              <a:t>                                     фашистских концлагерей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endParaRPr lang="ru-RU" sz="1800" b="1">
              <a:solidFill>
                <a:srgbClr val="000066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rgbClr val="000066"/>
                </a:solidFill>
              </a:rPr>
              <a:t>Комплекс</a:t>
            </a: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rgbClr val="000066"/>
                </a:solidFill>
              </a:rPr>
              <a:t>Городов-Героев</a:t>
            </a: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rgbClr val="000066"/>
                </a:solidFill>
              </a:rPr>
              <a:t>в Кузьминках </a:t>
            </a:r>
          </a:p>
        </p:txBody>
      </p:sp>
      <p:pic>
        <p:nvPicPr>
          <p:cNvPr id="132100" name="Picture 4" descr="мемор комплек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1989138"/>
            <a:ext cx="5400675" cy="405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CC0000"/>
                </a:solidFill>
              </a:rPr>
              <a:t>День</a:t>
            </a:r>
            <a:br>
              <a:rPr lang="ru-RU" sz="2400">
                <a:solidFill>
                  <a:srgbClr val="CC0000"/>
                </a:solidFill>
              </a:rPr>
            </a:br>
            <a:r>
              <a:rPr lang="ru-RU" sz="2400">
                <a:solidFill>
                  <a:srgbClr val="CC0000"/>
                </a:solidFill>
              </a:rPr>
              <a:t>Памяти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24" name="Picture 4" descr="01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2205038"/>
            <a:ext cx="4103687" cy="3024187"/>
          </a:xfrm>
          <a:prstGeom prst="rect">
            <a:avLst/>
          </a:prstGeom>
          <a:noFill/>
        </p:spPr>
      </p:pic>
      <p:pic>
        <p:nvPicPr>
          <p:cNvPr id="133125" name="buchenw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2275" y="4941888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266" fill="hold"/>
                                        <p:tgtEl>
                                          <p:spTgt spid="133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2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1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168</TotalTime>
  <Words>432</Words>
  <Application>Microsoft Office PowerPoint</Application>
  <PresentationFormat>Экран (4:3)</PresentationFormat>
  <Paragraphs>79</Paragraphs>
  <Slides>26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Пиксел</vt:lpstr>
      <vt:lpstr>Международный день освобождения  узников концлагерей</vt:lpstr>
      <vt:lpstr>День Памяти</vt:lpstr>
      <vt:lpstr>День Памяти</vt:lpstr>
      <vt:lpstr>День Памяти</vt:lpstr>
      <vt:lpstr>День Памяти</vt:lpstr>
      <vt:lpstr>День  Памяти</vt:lpstr>
      <vt:lpstr>День  Памяти</vt:lpstr>
      <vt:lpstr>День  Памяти</vt:lpstr>
      <vt:lpstr>День Памяти</vt:lpstr>
      <vt:lpstr>День  Памяти</vt:lpstr>
      <vt:lpstr>День Памяти</vt:lpstr>
      <vt:lpstr>День Памяти</vt:lpstr>
      <vt:lpstr>День Памяти</vt:lpstr>
      <vt:lpstr>День Памяти учетные карточки детей</vt:lpstr>
      <vt:lpstr>День Памяти</vt:lpstr>
      <vt:lpstr>День  Памяти</vt:lpstr>
      <vt:lpstr>День  Памяти</vt:lpstr>
      <vt:lpstr>День  Памяти</vt:lpstr>
      <vt:lpstr>День  Памяти</vt:lpstr>
      <vt:lpstr>День  Памяти                рисунки узников концлагерей</vt:lpstr>
      <vt:lpstr>Галина Плахова Королёва  Не забыть  </vt:lpstr>
      <vt:lpstr>День Памяти                            Памятники узникам                                       фашистских концлагерей</vt:lpstr>
      <vt:lpstr>День Памяти                            Памятники узникам                                       фашистских концлагерей</vt:lpstr>
      <vt:lpstr>День Памяти                            Памятники узникам                                       фашистских концлагерей</vt:lpstr>
      <vt:lpstr>День Памяти                            Памятники узникам                                       фашистских концлагерей</vt:lpstr>
      <vt:lpstr>День Памяти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день освобождения  узников концлагерей</dc:title>
  <dc:creator>Customer</dc:creator>
  <cp:lastModifiedBy>Денис</cp:lastModifiedBy>
  <cp:revision>25</cp:revision>
  <dcterms:created xsi:type="dcterms:W3CDTF">2012-04-10T16:24:52Z</dcterms:created>
  <dcterms:modified xsi:type="dcterms:W3CDTF">2017-03-26T19:03:35Z</dcterms:modified>
</cp:coreProperties>
</file>