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6" r:id="rId9"/>
    <p:sldId id="263" r:id="rId10"/>
    <p:sldId id="264" r:id="rId11"/>
    <p:sldId id="265" r:id="rId12"/>
    <p:sldId id="278" r:id="rId13"/>
    <p:sldId id="279" r:id="rId14"/>
    <p:sldId id="280" r:id="rId15"/>
    <p:sldId id="282" r:id="rId16"/>
    <p:sldId id="277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FF"/>
    <a:srgbClr val="666699"/>
    <a:srgbClr val="9900CC"/>
    <a:srgbClr val="33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45" autoAdjust="0"/>
    <p:restoredTop sz="94625" autoAdjust="0"/>
  </p:normalViewPr>
  <p:slideViewPr>
    <p:cSldViewPr>
      <p:cViewPr varScale="1">
        <p:scale>
          <a:sx n="69" d="100"/>
          <a:sy n="69" d="100"/>
        </p:scale>
        <p:origin x="-14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78884C-432B-4157-B59B-4EBD1628F784}" type="datetimeFigureOut">
              <a:rPr lang="ru-RU" smtClean="0"/>
              <a:pPr/>
              <a:t>09.05.2017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785A4B-B94E-45FF-83A0-7F95C334BF4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B6C9-B564-40B8-A968-FF633DE6F57F}" type="datetime1">
              <a:rPr lang="ru-RU" smtClean="0"/>
              <a:pPr/>
              <a:t>09.05.2017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914A-2EF3-401E-8C11-B884BFEEB7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1F70E-3EF0-4E67-B877-11A66A5A529C}" type="datetime1">
              <a:rPr lang="ru-RU" smtClean="0"/>
              <a:pPr/>
              <a:t>09.05.2017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914A-2EF3-401E-8C11-B884BFEEB7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557F8-58B5-425B-9577-4395C5F11A5B}" type="datetime1">
              <a:rPr lang="ru-RU" smtClean="0"/>
              <a:pPr/>
              <a:t>09.05.2017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914A-2EF3-401E-8C11-B884BFEEB7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42725-46E7-4964-BC93-CB3F11ED1556}" type="datetime1">
              <a:rPr lang="ru-RU" smtClean="0"/>
              <a:pPr/>
              <a:t>09.05.2017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914A-2EF3-401E-8C11-B884BFEEB7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EBC9E-3A22-4BA1-8B71-24B9B59CE4DD}" type="datetime1">
              <a:rPr lang="ru-RU" smtClean="0"/>
              <a:pPr/>
              <a:t>09.05.2017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914A-2EF3-401E-8C11-B884BFEEB7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81D5F-05F7-410A-A559-03AAC45FC048}" type="datetime1">
              <a:rPr lang="ru-RU" smtClean="0"/>
              <a:pPr/>
              <a:t>09.05.2017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914A-2EF3-401E-8C11-B884BFEEB7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F5F22-83C9-4778-A0ED-686F279637E2}" type="datetime1">
              <a:rPr lang="ru-RU" smtClean="0"/>
              <a:pPr/>
              <a:t>09.05.2017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914A-2EF3-401E-8C11-B884BFEEB7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FFF72-BBBB-4279-AA8A-9FE02EFFF484}" type="datetime1">
              <a:rPr lang="ru-RU" smtClean="0"/>
              <a:pPr/>
              <a:t>09.05.2017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914A-2EF3-401E-8C11-B884BFEEB7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604486B9-47AB-4D9B-BFD2-211AED3A4798}" type="datetime1">
              <a:rPr lang="ru-RU" smtClean="0"/>
              <a:pPr/>
              <a:t>09.05.2017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6BF7914A-2EF3-401E-8C11-B884BFEEB7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93E3-4070-4483-B359-B368F39CF690}" type="datetime1">
              <a:rPr lang="ru-RU" smtClean="0"/>
              <a:pPr/>
              <a:t>09.05.2017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914A-2EF3-401E-8C11-B884BFEEB7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30399-0CD6-474B-8FEC-E779E9E56052}" type="datetime1">
              <a:rPr lang="ru-RU" smtClean="0"/>
              <a:pPr/>
              <a:t>09.05.2017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914A-2EF3-401E-8C11-B884BFEEB7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6CC839DE-847D-4CC6-A12C-DB24702DBCBE}" type="datetime1">
              <a:rPr lang="ru-RU" smtClean="0"/>
              <a:pPr/>
              <a:t>09.05.2017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6BF7914A-2EF3-401E-8C11-B884BFEEB76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5E9EFF">
                <a:alpha val="90000"/>
              </a:srgb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71472" y="2928934"/>
            <a:ext cx="8072526" cy="148386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ru-RU" sz="3200" b="1" cap="all" spc="0" dirty="0" smtClean="0">
                <a:ln w="0"/>
                <a:solidFill>
                  <a:srgbClr val="C0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  <a:latin typeface="Kozuka Mincho Pro M" pitchFamily="18" charset="-128"/>
                <a:ea typeface="Kozuka Mincho Pro M" pitchFamily="18" charset="-128"/>
              </a:rPr>
              <a:t>Великой Отечественной войны</a:t>
            </a:r>
            <a:endParaRPr lang="ru-RU" sz="3200" b="1" cap="all" spc="0" dirty="0">
              <a:ln w="0"/>
              <a:solidFill>
                <a:srgbClr val="C000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reflection blurRad="12700" stA="50000" endPos="50000" dist="5000" dir="5400000" sy="-100000" rotWithShape="0"/>
              </a:effectLst>
              <a:latin typeface="Kozuka Mincho Pro M" pitchFamily="18" charset="-128"/>
              <a:ea typeface="Kozuka Mincho Pro M" pitchFamily="18" charset="-128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43438" y="2786058"/>
            <a:ext cx="4071934" cy="123110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endParaRPr lang="ru-RU" sz="20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Palatino Linotype" pitchFamily="18" charset="0"/>
            </a:endParaRPr>
          </a:p>
          <a:p>
            <a:pPr algn="ctr"/>
            <a:endParaRPr lang="ru-RU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71538" y="1643050"/>
            <a:ext cx="692948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Kozuka Mincho Pro M" pitchFamily="18" charset="-128"/>
              </a:rPr>
              <a:t>ЮНГИ</a:t>
            </a:r>
            <a:endParaRPr lang="ru-RU" sz="6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914A-2EF3-401E-8C11-B884BFEEB767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  <p:transition advTm="790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old.jpg"/>
          <p:cNvPicPr>
            <a:picLocks noChangeAspect="1"/>
          </p:cNvPicPr>
          <p:nvPr/>
        </p:nvPicPr>
        <p:blipFill>
          <a:blip r:embed="rId2" cstate="print"/>
          <a:srcRect l="19474" t="39840" r="17149" b="21428"/>
          <a:stretch>
            <a:fillRect/>
          </a:stretch>
        </p:blipFill>
        <p:spPr>
          <a:xfrm>
            <a:off x="0" y="0"/>
            <a:ext cx="9144000" cy="271462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500166" y="2857496"/>
            <a:ext cx="6500858" cy="1711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>
                <a:solidFill>
                  <a:srgbClr val="0070C0"/>
                </a:solidFill>
                <a:latin typeface="Arial Black" pitchFamily="34" charset="0"/>
              </a:rPr>
              <a:t>Соловецкие юнги, наши мальчишки юные, 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     Ваши </a:t>
            </a:r>
            <a:r>
              <a:rPr lang="ru-RU" b="1" dirty="0">
                <a:solidFill>
                  <a:srgbClr val="0070C0"/>
                </a:solidFill>
                <a:latin typeface="Arial Black" pitchFamily="34" charset="0"/>
              </a:rPr>
              <a:t>плечи, по детски худые и узкие 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   Заслонили </a:t>
            </a:r>
            <a:r>
              <a:rPr lang="ru-RU" b="1" dirty="0">
                <a:solidFill>
                  <a:srgbClr val="0070C0"/>
                </a:solidFill>
                <a:latin typeface="Arial Black" pitchFamily="34" charset="0"/>
              </a:rPr>
              <a:t>просторы родной нам России 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Будьте </a:t>
            </a:r>
            <a:r>
              <a:rPr lang="ru-RU" b="1" dirty="0">
                <a:solidFill>
                  <a:srgbClr val="0070C0"/>
                </a:solidFill>
                <a:latin typeface="Arial Black" pitchFamily="34" charset="0"/>
              </a:rPr>
              <a:t>вечно героями! Будьте вечно живыми!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914A-2EF3-401E-8C11-B884BFEEB767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ransition advTm="1145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57158" y="0"/>
            <a:ext cx="8501122" cy="923330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</a:t>
            </a:r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амятник </a:t>
            </a:r>
            <a:r>
              <a:rPr lang="ru-RU" sz="36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соловецким</a:t>
            </a:r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 юнгам.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43240" y="5572140"/>
            <a:ext cx="5784084" cy="923330"/>
          </a:xfrm>
          <a:prstGeom prst="rect">
            <a:avLst/>
          </a:prstGeom>
          <a:solidFill>
            <a:srgbClr val="00B0F0"/>
          </a:solidFill>
          <a:effectLst>
            <a:softEdge rad="31750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Кто они, эти юнги?</a:t>
            </a:r>
            <a:endParaRPr lang="ru-RU" sz="5400" b="1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8" name="Рисунок 7" descr="Памятник воспитанникам Соловецкой школы юнгов в Москве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1785926"/>
            <a:ext cx="8001056" cy="3857652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914A-2EF3-401E-8C11-B884BFEEB767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ransition advTm="493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42121" t="46311" r="26115" b="48544"/>
          <a:stretch>
            <a:fillRect/>
          </a:stretch>
        </p:blipFill>
        <p:spPr>
          <a:xfrm>
            <a:off x="0" y="714356"/>
            <a:ext cx="6000760" cy="1685929"/>
          </a:xfrm>
          <a:effectLst>
            <a:softEdge rad="63500"/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914A-2EF3-401E-8C11-B884BFEEB767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5" name="Рисунок 4" descr="184043.jpg"/>
          <p:cNvPicPr>
            <a:picLocks noChangeAspect="1"/>
          </p:cNvPicPr>
          <p:nvPr/>
        </p:nvPicPr>
        <p:blipFill>
          <a:blip r:embed="rId3" cstate="print"/>
          <a:srcRect l="19866" r="8705"/>
          <a:stretch>
            <a:fillRect/>
          </a:stretch>
        </p:blipFill>
        <p:spPr>
          <a:xfrm>
            <a:off x="0" y="2071678"/>
            <a:ext cx="6072198" cy="478632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Рисунок 5" descr="37848607.jpg"/>
          <p:cNvPicPr>
            <a:picLocks noChangeAspect="1"/>
          </p:cNvPicPr>
          <p:nvPr/>
        </p:nvPicPr>
        <p:blipFill>
          <a:blip r:embed="rId4" cstate="print"/>
          <a:srcRect l="9302" t="14999" r="23255" b="15000"/>
          <a:stretch>
            <a:fillRect/>
          </a:stretch>
        </p:blipFill>
        <p:spPr>
          <a:xfrm>
            <a:off x="6000761" y="714356"/>
            <a:ext cx="3143240" cy="2286015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softEdge rad="63500"/>
          </a:effectLst>
        </p:spPr>
      </p:pic>
      <p:pic>
        <p:nvPicPr>
          <p:cNvPr id="7" name="Рисунок 6" descr="1000466835.jpg"/>
          <p:cNvPicPr>
            <a:picLocks noChangeAspect="1"/>
          </p:cNvPicPr>
          <p:nvPr/>
        </p:nvPicPr>
        <p:blipFill>
          <a:blip r:embed="rId5" cstate="print"/>
          <a:srcRect t="35185"/>
          <a:stretch>
            <a:fillRect/>
          </a:stretch>
        </p:blipFill>
        <p:spPr>
          <a:xfrm>
            <a:off x="6000760" y="3000372"/>
            <a:ext cx="3143240" cy="3857628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Мальчишки двенадцати лет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 advTm="948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714356"/>
            <a:ext cx="9144000" cy="2169825"/>
          </a:xfrm>
          <a:prstGeom prst="rect">
            <a:avLst/>
          </a:prstGeom>
          <a:solidFill>
            <a:schemeClr val="tx2">
              <a:lumMod val="75000"/>
            </a:schemeClr>
          </a:solidFill>
          <a:effectLst>
            <a:softEdge rad="127000"/>
          </a:effectLst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Мальчишки 12-15 лет, потерявшие отцов, а то и обоих родителей, рвались на фронт.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Они осаждали военкоматы с просьбой взять их хотя бы юнгами или сынами полков.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И их брали. Некоторые из них отправляли в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соловецкую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школу юнг, открытую по приказу адмирала Николая Герасимовича Кузнецова в августе 1942.  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8" name="Рисунок 7" descr="120536_104110_на-18-юнг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14678" y="2500306"/>
            <a:ext cx="5929322" cy="4357694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9" name="Рисунок 8" descr="dud_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286256"/>
            <a:ext cx="3214651" cy="2571744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10" name="Рисунок 9" descr="184007.jpg"/>
          <p:cNvPicPr>
            <a:picLocks noChangeAspect="1"/>
          </p:cNvPicPr>
          <p:nvPr/>
        </p:nvPicPr>
        <p:blipFill>
          <a:blip r:embed="rId4" cstate="print"/>
          <a:srcRect r="13886"/>
          <a:stretch>
            <a:fillRect/>
          </a:stretch>
        </p:blipFill>
        <p:spPr>
          <a:xfrm>
            <a:off x="0" y="2625402"/>
            <a:ext cx="3000364" cy="1751332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  <a:softEdge rad="127000"/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914A-2EF3-401E-8C11-B884BFEEB767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14282" y="0"/>
            <a:ext cx="8929718" cy="707886"/>
          </a:xfrm>
          <a:prstGeom prst="rect">
            <a:avLst/>
          </a:prstGeom>
          <a:solidFill>
            <a:schemeClr val="tx2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Arial Black" pitchFamily="34" charset="0"/>
              </a:rPr>
              <a:t>Школа юнг  стала для ребят настоящей школой  взросления, школой жизни…</a:t>
            </a:r>
            <a:endParaRPr lang="ru-RU" sz="20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advTm="1098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3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0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kniga_b.jpg"/>
          <p:cNvPicPr>
            <a:picLocks noChangeAspect="1"/>
          </p:cNvPicPr>
          <p:nvPr/>
        </p:nvPicPr>
        <p:blipFill>
          <a:blip r:embed="rId2" cstate="print"/>
          <a:srcRect t="20166"/>
          <a:stretch>
            <a:fillRect/>
          </a:stretch>
        </p:blipFill>
        <p:spPr>
          <a:xfrm>
            <a:off x="0" y="4083461"/>
            <a:ext cx="3071803" cy="2774539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0" name="Рисунок 9" descr="dud_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42918"/>
            <a:ext cx="2857488" cy="250033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3" name="Рисунок 12" descr="pg_0002.jpg"/>
          <p:cNvPicPr>
            <a:picLocks noChangeAspect="1"/>
          </p:cNvPicPr>
          <p:nvPr/>
        </p:nvPicPr>
        <p:blipFill>
          <a:blip r:embed="rId4" cstate="print"/>
          <a:srcRect l="10196" t="62500" r="55897" b="7291"/>
          <a:stretch>
            <a:fillRect/>
          </a:stretch>
        </p:blipFill>
        <p:spPr>
          <a:xfrm>
            <a:off x="7358082" y="4786322"/>
            <a:ext cx="1785918" cy="207167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4" name="Рисунок 13" descr="yungi10_1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488" y="3929066"/>
            <a:ext cx="4500594" cy="2928934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914A-2EF3-401E-8C11-B884BFEEB767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0000FF"/>
                </a:solidFill>
                <a:latin typeface="Arial Black" pitchFamily="34" charset="0"/>
              </a:rPr>
              <a:t>Оборонители</a:t>
            </a:r>
            <a:r>
              <a:rPr lang="ru-RU" sz="3200" b="1" dirty="0" smtClean="0">
                <a:solidFill>
                  <a:srgbClr val="0000FF"/>
                </a:solidFill>
                <a:latin typeface="Arial Black" pitchFamily="34" charset="0"/>
              </a:rPr>
              <a:t> Соловецких островов</a:t>
            </a:r>
            <a:endParaRPr lang="ru-RU" sz="3200" b="1" dirty="0">
              <a:solidFill>
                <a:srgbClr val="0000FF"/>
              </a:solidFill>
              <a:latin typeface="Arial Black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71802" y="1571612"/>
            <a:ext cx="578647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Прежде чем сесть за парты, им пришлось пройти неожиданные испытания. В суровом северном краю они валили лес, корчевали пни, ворочали камни- валуны, долбили гранитные плиты - строили себе жилье, столовую, учебные классы, рыли окопы, укрытия. А по ночам по тревоге, при налете фашистской </a:t>
            </a:r>
            <a:r>
              <a:rPr lang="ru-RU" sz="1600" b="1" dirty="0" err="1" smtClean="0"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аиации</a:t>
            </a:r>
            <a:r>
              <a:rPr lang="ru-RU" sz="1600" b="1" dirty="0" smtClean="0"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, поднимались и выполняли задачу- Обеспечивали оборону Соловецких островов в составе созданного для этой цели из юнг полка.</a:t>
            </a:r>
            <a:endParaRPr lang="ru-RU" sz="1600" b="1" dirty="0">
              <a:solidFill>
                <a:srgbClr val="9900CC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Tm="1431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 rot="21165821">
            <a:off x="242494" y="992174"/>
            <a:ext cx="5296590" cy="341632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сентябре 1943 г. состоялся </a:t>
            </a:r>
          </a:p>
          <a:p>
            <a:pPr algn="ctr"/>
            <a:r>
              <a:rPr lang="ru-RU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первый выпуск  </a:t>
            </a:r>
            <a:r>
              <a:rPr lang="ru-RU" b="1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соловецких</a:t>
            </a:r>
            <a:r>
              <a:rPr lang="ru-RU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юнг.</a:t>
            </a:r>
          </a:p>
          <a:p>
            <a:pPr algn="ctr"/>
            <a:r>
              <a:rPr lang="ru-RU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Начальник школы Николай Юрьевич </a:t>
            </a:r>
            <a:r>
              <a:rPr lang="ru-RU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враамов</a:t>
            </a:r>
            <a:r>
              <a:rPr lang="ru-RU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зачитал приказ адмирала </a:t>
            </a:r>
          </a:p>
          <a:p>
            <a:pPr algn="ctr"/>
            <a:r>
              <a:rPr lang="ru-RU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Н. Г. Кузнецова о направлении их на флоты и флотилии.</a:t>
            </a:r>
            <a:endParaRPr lang="ru-RU" b="1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C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36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endParaRPr lang="ru-RU" sz="36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ru-RU" sz="3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21386140">
            <a:off x="273652" y="4436261"/>
            <a:ext cx="4889855" cy="2062103"/>
          </a:xfrm>
          <a:prstGeom prst="rect">
            <a:avLst/>
          </a:prstGeom>
          <a:solidFill>
            <a:schemeClr val="bg2"/>
          </a:solidFill>
          <a:effectLst>
            <a:softEdge rad="127000"/>
          </a:effectLst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ru-RU" sz="1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/>
                <a:latin typeface="Palatino Linotype" pitchFamily="18" charset="0"/>
              </a:rPr>
              <a:t>И были среди нас сигнальщики , минеры,</a:t>
            </a:r>
          </a:p>
          <a:p>
            <a:pPr algn="ctr">
              <a:lnSpc>
                <a:spcPct val="200000"/>
              </a:lnSpc>
            </a:pP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Palatino Linotype" pitchFamily="18" charset="0"/>
              </a:rPr>
              <a:t>Радисты, рулевые, боцмана.</a:t>
            </a:r>
          </a:p>
          <a:p>
            <a:pPr algn="ctr">
              <a:lnSpc>
                <a:spcPct val="200000"/>
              </a:lnSpc>
            </a:pPr>
            <a:r>
              <a:rPr lang="ru-RU" sz="1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/>
                <a:latin typeface="Palatino Linotype" pitchFamily="18" charset="0"/>
              </a:rPr>
              <a:t>В тельняшках шли мы в дальние просторы</a:t>
            </a:r>
          </a:p>
          <a:p>
            <a:pPr algn="ctr">
              <a:lnSpc>
                <a:spcPct val="200000"/>
              </a:lnSpc>
            </a:pP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Palatino Linotype" pitchFamily="18" charset="0"/>
              </a:rPr>
              <a:t>И рвались в бой, чтоб кончилась война.</a:t>
            </a:r>
            <a:endParaRPr lang="ru-RU" sz="1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Palatino Linotype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83454">
            <a:off x="2783796" y="3047242"/>
            <a:ext cx="4037434" cy="1162626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Palatino Linotype" pitchFamily="18" charset="0"/>
              </a:rPr>
              <a:t>Каждому выпускнику  вручалось свидетельство об окончании </a:t>
            </a:r>
            <a:r>
              <a:rPr lang="ru-RU" sz="16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Palatino Linotype" pitchFamily="18" charset="0"/>
              </a:rPr>
              <a:t>Соловецкой</a:t>
            </a:r>
            <a:r>
              <a:rPr lang="ru-RU" sz="1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Palatino Linotype" pitchFamily="18" charset="0"/>
              </a:rPr>
              <a:t> школы юнг.</a:t>
            </a:r>
            <a:endParaRPr lang="ru-RU" sz="16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C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Palatino Linotype" pitchFamily="18" charset="0"/>
            </a:endParaRPr>
          </a:p>
        </p:txBody>
      </p:sp>
      <p:pic>
        <p:nvPicPr>
          <p:cNvPr id="12" name="Рисунок 11" descr="exponat_soloveckieyungi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86578" y="880518"/>
            <a:ext cx="2357422" cy="2905672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3" name="Рисунок 12" descr="image0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6512" y="3500438"/>
            <a:ext cx="2643206" cy="321471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914A-2EF3-401E-8C11-B884BFEEB767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21429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itchFamily="34" charset="0"/>
              </a:rPr>
              <a:t>Первый выпуск </a:t>
            </a:r>
            <a:r>
              <a:rPr lang="ru-RU" sz="32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itchFamily="34" charset="0"/>
              </a:rPr>
              <a:t>соловецких</a:t>
            </a:r>
            <a:r>
              <a:rPr lang="ru-RU" sz="32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itchFamily="34" charset="0"/>
              </a:rPr>
              <a:t> юнг</a:t>
            </a:r>
            <a:endParaRPr lang="ru-RU" sz="32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 advTm="121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214290"/>
            <a:ext cx="9144000" cy="584775"/>
          </a:xfrm>
          <a:prstGeom prst="rect">
            <a:avLst/>
          </a:prstGeom>
          <a:solidFill>
            <a:srgbClr val="00B0F0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0000FF"/>
                </a:solidFill>
                <a:latin typeface="Arial Black" pitchFamily="34" charset="0"/>
              </a:rPr>
              <a:t>Клятва на верность воинскому долгу</a:t>
            </a:r>
            <a:endParaRPr lang="ru-RU" sz="3200" dirty="0">
              <a:solidFill>
                <a:srgbClr val="0000FF"/>
              </a:solidFill>
              <a:latin typeface="Arial Black" pitchFamily="34" charset="0"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357158" y="1142984"/>
            <a:ext cx="8001056" cy="354331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   «Мы клянемся до полного разгрома и    уничтожения врага не знать отдыха и покоя, быть в первых рядах самых мужественных и смелых, самых храбрых советских    моряков».</a:t>
            </a:r>
            <a:endParaRPr lang="ru-RU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5-конечная звезда 9"/>
          <p:cNvSpPr/>
          <p:nvPr/>
        </p:nvSpPr>
        <p:spPr>
          <a:xfrm>
            <a:off x="285720" y="5357826"/>
            <a:ext cx="1357322" cy="1143008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6572264" y="3714752"/>
            <a:ext cx="2071702" cy="1571636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3286116" y="4572008"/>
            <a:ext cx="1785950" cy="1285884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Tm="13093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2844" y="714356"/>
            <a:ext cx="7643866" cy="5955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200" b="1" dirty="0" smtClean="0"/>
              <a:t> </a:t>
            </a:r>
            <a:r>
              <a:rPr lang="ru-RU" sz="1400" b="1" dirty="0" smtClean="0">
                <a:solidFill>
                  <a:srgbClr val="002060"/>
                </a:solidFill>
              </a:rPr>
              <a:t>Свой геройский подвиг </a:t>
            </a:r>
            <a:r>
              <a:rPr lang="ru-RU" sz="1600" b="1" dirty="0" smtClean="0">
                <a:solidFill>
                  <a:schemeClr val="bg1"/>
                </a:solidFill>
              </a:rPr>
              <a:t>Александр Ковалёв-Рабинович </a:t>
            </a:r>
            <a:r>
              <a:rPr lang="ru-RU" sz="1400" b="1" dirty="0" smtClean="0">
                <a:solidFill>
                  <a:srgbClr val="002060"/>
                </a:solidFill>
              </a:rPr>
              <a:t>совершил 8 мая 1944 года, когда два торпедных катера дерзко атаковали целую группу кораблей противника у их берега. Наши корабли ТК-217 и ТК-209 под командой старших лейтенантов Желвакова и </a:t>
            </a:r>
            <a:r>
              <a:rPr lang="ru-RU" sz="1400" b="1" dirty="0" err="1" smtClean="0">
                <a:solidFill>
                  <a:srgbClr val="002060"/>
                </a:solidFill>
              </a:rPr>
              <a:t>Кисова</a:t>
            </a:r>
            <a:r>
              <a:rPr lang="ru-RU" sz="1400" b="1" dirty="0" smtClean="0">
                <a:solidFill>
                  <a:srgbClr val="002060"/>
                </a:solidFill>
              </a:rPr>
              <a:t> на большой скорости приблизились к вражеским кораблям и торпедировали два головных сторожевика противника. На наши корабли обрушился шквал огня с кораблей противника. Теперь, развернувшись, надо было уходить. Но вражеские снаряды повредили ТК-217, он потерял ход и стал тонуть. ТК-209 развернулся и, прикрыв друга дымовой завесой, </a:t>
            </a:r>
            <a:r>
              <a:rPr lang="ru-RU" sz="1400" b="1" dirty="0" err="1" smtClean="0">
                <a:solidFill>
                  <a:srgbClr val="002060"/>
                </a:solidFill>
              </a:rPr>
              <a:t>Кисов</a:t>
            </a:r>
            <a:r>
              <a:rPr lang="ru-RU" sz="1400" b="1" dirty="0" smtClean="0">
                <a:solidFill>
                  <a:srgbClr val="002060"/>
                </a:solidFill>
              </a:rPr>
              <a:t> под огнём противника снял его экипаж. Желваков, покидая корабль, поджёг бикфордов шнур, взорвав корабль, чтобы не достался врагу.</a:t>
            </a:r>
          </a:p>
          <a:p>
            <a:pPr algn="just">
              <a:lnSpc>
                <a:spcPct val="150000"/>
              </a:lnSpc>
            </a:pPr>
            <a:r>
              <a:rPr lang="ru-RU" sz="1400" b="1" dirty="0" smtClean="0">
                <a:solidFill>
                  <a:srgbClr val="002060"/>
                </a:solidFill>
              </a:rPr>
              <a:t>ТК-209 оторвался от погони, имея преимущество в скорости. Но три самолёта "фокке-вульф2 атаковали катер. </a:t>
            </a:r>
            <a:r>
              <a:rPr lang="ru-RU" sz="1400" b="1" dirty="0" err="1" smtClean="0">
                <a:solidFill>
                  <a:srgbClr val="002060"/>
                </a:solidFill>
              </a:rPr>
              <a:t>Кисов</a:t>
            </a:r>
            <a:r>
              <a:rPr lang="ru-RU" sz="1400" b="1" dirty="0" smtClean="0">
                <a:solidFill>
                  <a:srgbClr val="002060"/>
                </a:solidFill>
              </a:rPr>
              <a:t>, умело маневрируя, увернулся от попадания бомб. Но самолёты открыли артиллерийский и пулемётный огонь. Взрывами в моторном отсеке был ранен командир отделения мотористов Старшинов, тяжело ранен старшина. Саша Ковалёв был контужен. Придя в себя, увидел: правый мотор бездействует, левый повреждён, а у среднего мотора из пробоины в радиаторе хлещет кипяток. Катер терял ход. Нарушение охлаждения мотора грозило его взрывом. Схватив стёганый ватник, Саша прижал его к пробоине радиатора и навалился грудью, останавливая течь. Кипяток обжигал его, но он продолжал прижиматься к радиатору, пока не подоспела помощь со стороны мотористов спасённого экипажа ТК-217.</a:t>
            </a:r>
            <a:endParaRPr lang="ru-RU" sz="1400" b="1" dirty="0">
              <a:solidFill>
                <a:srgbClr val="002060"/>
              </a:solidFill>
            </a:endParaRPr>
          </a:p>
        </p:txBody>
      </p:sp>
      <p:pic>
        <p:nvPicPr>
          <p:cNvPr id="8" name="Рисунок 7" descr="22_01_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43834" y="1214422"/>
            <a:ext cx="1500166" cy="195024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Рисунок 8" descr="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58148" y="4643446"/>
            <a:ext cx="1285852" cy="1418893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0" name="TextBox 9"/>
          <p:cNvSpPr txBox="1"/>
          <p:nvPr/>
        </p:nvSpPr>
        <p:spPr>
          <a:xfrm>
            <a:off x="0" y="142852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C000"/>
                </a:solidFill>
                <a:latin typeface="Arial Black" pitchFamily="34" charset="0"/>
              </a:rPr>
              <a:t>Подвиг юного моряка Саши Ковалева </a:t>
            </a:r>
            <a:endParaRPr lang="ru-RU" sz="2800" b="1" dirty="0">
              <a:solidFill>
                <a:srgbClr val="FFC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advTm="226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488" y="714356"/>
            <a:ext cx="6000792" cy="5429288"/>
          </a:xfrm>
        </p:spPr>
        <p:txBody>
          <a:bodyPr>
            <a:normAutofit fontScale="47500" lnSpcReduction="20000"/>
          </a:bodyPr>
          <a:lstStyle/>
          <a:p>
            <a:pPr algn="just">
              <a:buNone/>
            </a:pPr>
            <a:r>
              <a:rPr lang="ru-RU" dirty="0" smtClean="0"/>
              <a:t>        </a:t>
            </a:r>
            <a:r>
              <a:rPr lang="ru-RU" sz="3800" dirty="0" smtClean="0">
                <a:solidFill>
                  <a:srgbClr val="002060"/>
                </a:solidFill>
              </a:rPr>
              <a:t>Подоспевшие советские истребители отогнали "</a:t>
            </a:r>
            <a:r>
              <a:rPr lang="ru-RU" sz="3800" dirty="0" err="1" smtClean="0">
                <a:solidFill>
                  <a:srgbClr val="002060"/>
                </a:solidFill>
              </a:rPr>
              <a:t>фоккеров</a:t>
            </a:r>
            <a:r>
              <a:rPr lang="ru-RU" sz="3800" dirty="0" smtClean="0">
                <a:solidFill>
                  <a:srgbClr val="002060"/>
                </a:solidFill>
              </a:rPr>
              <a:t>". Мотор продолжал жить, катер не потерял ход и благополучно дошёл до базы.</a:t>
            </a:r>
          </a:p>
          <a:p>
            <a:pPr algn="just">
              <a:buNone/>
            </a:pPr>
            <a:r>
              <a:rPr lang="ru-RU" sz="3800" dirty="0" smtClean="0">
                <a:solidFill>
                  <a:srgbClr val="002060"/>
                </a:solidFill>
              </a:rPr>
              <a:t>       Таким образом, благодаря подвигу Саши были спасены экипажи двух торпедных катеров. По прибытии на базу он, в числе других моряков, проявивших героизм, был представлен к правительственной награде.</a:t>
            </a:r>
          </a:p>
          <a:p>
            <a:pPr algn="just">
              <a:buNone/>
            </a:pPr>
            <a:r>
              <a:rPr lang="ru-RU" sz="3800" dirty="0" smtClean="0">
                <a:solidFill>
                  <a:srgbClr val="002060"/>
                </a:solidFill>
              </a:rPr>
              <a:t>        Но смерть всё-таки настигла героя на следующий день, когда ТА-209 в числе нескольких других катеров были отправлены на ремонт на главную базу. Воспламенилась фосфорная головка застрявшего в переборках немецкого снаряда замедленного действия, и взорвались бензобаки. На корабле начался пожар. Оставшиеся в живых моряки были спасены, но Саша оказался в числе погибших.</a:t>
            </a:r>
          </a:p>
          <a:p>
            <a:pPr algn="just">
              <a:buNone/>
            </a:pPr>
            <a:r>
              <a:rPr lang="ru-RU" sz="3800" dirty="0" smtClean="0">
                <a:solidFill>
                  <a:srgbClr val="002060"/>
                </a:solidFill>
              </a:rPr>
              <a:t>        На крутом берегу полярного моря - гранитный обелиск в память катерников- североморцев. Рядом – мраморная плита с портретом юного моряка и надписью: "Юнга Саша Ковалёв погиб в море 9 мая 1944 года". </a:t>
            </a:r>
            <a:endParaRPr lang="ru-RU" sz="3800" dirty="0">
              <a:solidFill>
                <a:srgbClr val="00206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914A-2EF3-401E-8C11-B884BFEEB767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4" name="Рисунок 3" descr="Alexandr Kovalev-Rabinoviz.JPG"/>
          <p:cNvPicPr>
            <a:picLocks noChangeAspect="1"/>
          </p:cNvPicPr>
          <p:nvPr/>
        </p:nvPicPr>
        <p:blipFill>
          <a:blip r:embed="rId2" cstate="print"/>
          <a:srcRect b="2031"/>
          <a:stretch>
            <a:fillRect/>
          </a:stretch>
        </p:blipFill>
        <p:spPr>
          <a:xfrm>
            <a:off x="0" y="574779"/>
            <a:ext cx="3143240" cy="375737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Рисунок 4" descr="yungi9_53.jpg"/>
          <p:cNvPicPr>
            <a:picLocks noChangeAspect="1"/>
          </p:cNvPicPr>
          <p:nvPr/>
        </p:nvPicPr>
        <p:blipFill>
          <a:blip r:embed="rId3" cstate="print"/>
          <a:srcRect t="19093" r="2187"/>
          <a:stretch>
            <a:fillRect/>
          </a:stretch>
        </p:blipFill>
        <p:spPr>
          <a:xfrm>
            <a:off x="214282" y="4204583"/>
            <a:ext cx="2786082" cy="2653417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7" name="TextBox 6"/>
          <p:cNvSpPr txBox="1"/>
          <p:nvPr/>
        </p:nvSpPr>
        <p:spPr>
          <a:xfrm>
            <a:off x="285720" y="142852"/>
            <a:ext cx="8572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C000"/>
                </a:solidFill>
                <a:latin typeface="Arial Black" pitchFamily="34" charset="0"/>
              </a:rPr>
              <a:t>"Юнга Саша Ковалёв погиб в море 9 мая 1944 года". </a:t>
            </a:r>
            <a:endParaRPr lang="ru-RU" sz="2000" b="1" dirty="0">
              <a:solidFill>
                <a:srgbClr val="FFC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advTm="2021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Yungi14_31whole.jpg"/>
          <p:cNvPicPr>
            <a:picLocks noChangeAspect="1"/>
          </p:cNvPicPr>
          <p:nvPr/>
        </p:nvPicPr>
        <p:blipFill>
          <a:blip r:embed="rId2" cstate="print"/>
          <a:srcRect r="50000"/>
          <a:stretch>
            <a:fillRect/>
          </a:stretch>
        </p:blipFill>
        <p:spPr>
          <a:xfrm>
            <a:off x="0" y="3357562"/>
            <a:ext cx="3071802" cy="3500438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1" name="Рисунок 10" descr="yungi5_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64" y="3286124"/>
            <a:ext cx="5429288" cy="3571876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914A-2EF3-401E-8C11-B884BFEEB767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0" y="285728"/>
            <a:ext cx="90011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C000"/>
                </a:solidFill>
                <a:latin typeface="Arial Black" pitchFamily="34" charset="0"/>
              </a:rPr>
              <a:t>Война испытала нас на прочность</a:t>
            </a:r>
            <a:endParaRPr lang="ru-RU" sz="3200" b="1" dirty="0">
              <a:solidFill>
                <a:srgbClr val="FFC000"/>
              </a:solidFill>
              <a:latin typeface="Arial Black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5720" y="1071546"/>
            <a:ext cx="8501122" cy="2308324"/>
          </a:xfrm>
          <a:prstGeom prst="rect">
            <a:avLst/>
          </a:prstGeom>
          <a:solidFill>
            <a:schemeClr val="bg1"/>
          </a:solidFill>
          <a:effectLst>
            <a:glow rad="228600">
              <a:schemeClr val="accent1">
                <a:satMod val="175000"/>
                <a:alpha val="40000"/>
              </a:schemeClr>
            </a:glow>
            <a:softEdge rad="317500"/>
          </a:effectLst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 smtClean="0">
                <a:solidFill>
                  <a:srgbClr val="0070C0"/>
                </a:solidFill>
              </a:rPr>
              <a:t>Бывшие юнги, ветераны войны, болеют душой за нынешнее поколение. Они хотят передать молодежи те силу воли, мужество, самоотверженность, которые пронесли через тяжкие годы войны, защищая свою родину от фашистов.</a:t>
            </a:r>
            <a:endParaRPr lang="ru-RU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advTm="720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  <a:effectLst>
            <a:softEdge rad="635000"/>
          </a:effectLst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FFC000"/>
                </a:solidFill>
                <a:latin typeface="Arial Black" pitchFamily="34" charset="0"/>
              </a:rPr>
              <a:t>Вожак </a:t>
            </a:r>
            <a:r>
              <a:rPr lang="ru-RU" sz="3600" dirty="0" err="1" smtClean="0">
                <a:solidFill>
                  <a:srgbClr val="FFC000"/>
                </a:solidFill>
                <a:latin typeface="Arial Black" pitchFamily="34" charset="0"/>
              </a:rPr>
              <a:t>соловецких</a:t>
            </a:r>
            <a:r>
              <a:rPr lang="ru-RU" sz="3600" dirty="0" smtClean="0">
                <a:solidFill>
                  <a:srgbClr val="FFC000"/>
                </a:solidFill>
                <a:latin typeface="Arial Black" pitchFamily="34" charset="0"/>
              </a:rPr>
              <a:t> юнг </a:t>
            </a:r>
            <a:r>
              <a:rPr lang="ru-RU" sz="3600" dirty="0" err="1" smtClean="0">
                <a:solidFill>
                  <a:srgbClr val="FFC000"/>
                </a:solidFill>
                <a:latin typeface="Arial Black" pitchFamily="34" charset="0"/>
              </a:rPr>
              <a:t>Виль</a:t>
            </a:r>
            <a:r>
              <a:rPr lang="ru-RU" sz="3600" dirty="0" smtClean="0">
                <a:solidFill>
                  <a:srgbClr val="FFC000"/>
                </a:solidFill>
                <a:latin typeface="Arial Black" pitchFamily="34" charset="0"/>
              </a:rPr>
              <a:t> </a:t>
            </a:r>
            <a:r>
              <a:rPr lang="ru-RU" sz="3600" dirty="0" err="1" smtClean="0">
                <a:solidFill>
                  <a:srgbClr val="FFC000"/>
                </a:solidFill>
                <a:latin typeface="Arial Black" pitchFamily="34" charset="0"/>
              </a:rPr>
              <a:t>Зулькарнеевич</a:t>
            </a:r>
            <a:r>
              <a:rPr lang="ru-RU" sz="3600" dirty="0" smtClean="0">
                <a:solidFill>
                  <a:srgbClr val="FFC000"/>
                </a:solidFill>
                <a:latin typeface="Arial Black" pitchFamily="34" charset="0"/>
              </a:rPr>
              <a:t> </a:t>
            </a:r>
            <a:r>
              <a:rPr lang="ru-RU" sz="3600" dirty="0" err="1" smtClean="0">
                <a:solidFill>
                  <a:srgbClr val="FFC000"/>
                </a:solidFill>
                <a:latin typeface="Arial Black" pitchFamily="34" charset="0"/>
              </a:rPr>
              <a:t>Байкин</a:t>
            </a:r>
            <a:endParaRPr lang="ru-RU" sz="3600" dirty="0">
              <a:solidFill>
                <a:srgbClr val="FFC000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     </a:t>
            </a:r>
            <a:r>
              <a:rPr lang="ru-RU" sz="2800" b="1" dirty="0" err="1" smtClean="0">
                <a:solidFill>
                  <a:srgbClr val="002060"/>
                </a:solidFill>
              </a:rPr>
              <a:t>Виль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Байкин</a:t>
            </a:r>
            <a:r>
              <a:rPr lang="ru-RU" sz="2800" b="1" dirty="0" smtClean="0">
                <a:solidFill>
                  <a:srgbClr val="002060"/>
                </a:solidFill>
              </a:rPr>
              <a:t>, бывший </a:t>
            </a:r>
            <a:r>
              <a:rPr lang="ru-RU" sz="2800" b="1" dirty="0" err="1" smtClean="0">
                <a:solidFill>
                  <a:srgbClr val="002060"/>
                </a:solidFill>
              </a:rPr>
              <a:t>соловецкий</a:t>
            </a:r>
            <a:r>
              <a:rPr lang="ru-RU" sz="2800" b="1" dirty="0" smtClean="0">
                <a:solidFill>
                  <a:srgbClr val="002060"/>
                </a:solidFill>
              </a:rPr>
              <a:t> юнга, за активное участие в ветеранском движении, вклад в военно-патриотическое воспитание молодежи поощрен благодарственным письмом Президента Татарстана </a:t>
            </a:r>
            <a:r>
              <a:rPr lang="ru-RU" sz="2800" b="1" dirty="0" err="1" smtClean="0">
                <a:solidFill>
                  <a:srgbClr val="002060"/>
                </a:solidFill>
              </a:rPr>
              <a:t>Минтимира</a:t>
            </a:r>
            <a:r>
              <a:rPr lang="ru-RU" sz="2800" b="1" dirty="0" smtClean="0">
                <a:solidFill>
                  <a:srgbClr val="002060"/>
                </a:solidFill>
              </a:rPr>
              <a:t> Шаймиева.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914A-2EF3-401E-8C11-B884BFEEB767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5" name="Рисунок 4" descr="zxcc3-400x3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0" y="3733800"/>
            <a:ext cx="3810000" cy="3124200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FFC000"/>
                </a:solidFill>
              </a:rPr>
              <a:t>C</a:t>
            </a:r>
            <a:r>
              <a:rPr lang="ru-RU" sz="4800" b="1" dirty="0" err="1" smtClean="0">
                <a:solidFill>
                  <a:srgbClr val="FFC000"/>
                </a:solidFill>
              </a:rPr>
              <a:t>оловецкий</a:t>
            </a:r>
            <a:r>
              <a:rPr lang="ru-RU" sz="4800" b="1" dirty="0" smtClean="0">
                <a:solidFill>
                  <a:srgbClr val="FFC000"/>
                </a:solidFill>
              </a:rPr>
              <a:t> </a:t>
            </a:r>
            <a:r>
              <a:rPr lang="ru-RU" sz="4800" b="1" dirty="0" err="1" smtClean="0">
                <a:solidFill>
                  <a:srgbClr val="FFC000"/>
                </a:solidFill>
              </a:rPr>
              <a:t>юнга,ставший</a:t>
            </a:r>
            <a:r>
              <a:rPr lang="ru-RU" sz="4800" b="1" dirty="0" smtClean="0">
                <a:solidFill>
                  <a:srgbClr val="FFC000"/>
                </a:solidFill>
              </a:rPr>
              <a:t> писателем-маринистом</a:t>
            </a:r>
            <a:endParaRPr lang="ru-RU" sz="4800" b="1" dirty="0">
              <a:solidFill>
                <a:srgbClr val="FFC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00166" y="1643050"/>
            <a:ext cx="6115064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Arial Black" pitchFamily="34" charset="0"/>
              </a:rPr>
              <a:t>     </a:t>
            </a:r>
            <a:r>
              <a:rPr lang="ru-RU" sz="1600" b="1" dirty="0" smtClean="0">
                <a:solidFill>
                  <a:srgbClr val="C00000"/>
                </a:solidFill>
                <a:latin typeface="Arial Black" pitchFamily="34" charset="0"/>
              </a:rPr>
              <a:t>Виталий Григорьевич </a:t>
            </a:r>
            <a:r>
              <a:rPr lang="ru-RU" sz="1600" b="1" dirty="0" err="1" smtClean="0">
                <a:solidFill>
                  <a:srgbClr val="C00000"/>
                </a:solidFill>
                <a:latin typeface="Arial Black" pitchFamily="34" charset="0"/>
              </a:rPr>
              <a:t>Гузанов</a:t>
            </a:r>
            <a:r>
              <a:rPr lang="ru-RU" sz="1600" b="1" dirty="0" smtClean="0">
                <a:solidFill>
                  <a:srgbClr val="C00000"/>
                </a:solidFill>
                <a:latin typeface="Arial Black" pitchFamily="34" charset="0"/>
              </a:rPr>
              <a:t>, воспитанник  </a:t>
            </a:r>
            <a:r>
              <a:rPr lang="ru-RU" sz="1600" b="1" dirty="0" err="1" smtClean="0">
                <a:solidFill>
                  <a:srgbClr val="C00000"/>
                </a:solidFill>
                <a:latin typeface="Arial Black" pitchFamily="34" charset="0"/>
              </a:rPr>
              <a:t>Соловецкой</a:t>
            </a:r>
            <a:r>
              <a:rPr lang="ru-RU" sz="1600" b="1" dirty="0" smtClean="0">
                <a:solidFill>
                  <a:srgbClr val="C00000"/>
                </a:solidFill>
                <a:latin typeface="Arial Black" pitchFamily="34" charset="0"/>
              </a:rPr>
              <a:t> школы юнг, участник Великой Отечественной войны, историк, писатель-маринист, издал 35 книг, девять из которых переведены на разные языки.</a:t>
            </a:r>
            <a:endParaRPr lang="ru-RU" sz="16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914A-2EF3-401E-8C11-B884BFEEB767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4" name="Рисунок 3" descr="7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4621290" y="3143247"/>
            <a:ext cx="4522710" cy="3677007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57159" y="3214686"/>
            <a:ext cx="435771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Некоторые его  произведения удостоены международной премии имени писателя-историка Валентина Пикуля «Золотой кортик». Среди них повести «Соловецкие паруса», «Юнги Северного флота»</a:t>
            </a:r>
            <a:endParaRPr lang="ru-RU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solidFill>
            <a:schemeClr val="bg1">
              <a:lumMod val="85000"/>
            </a:schemeClr>
          </a:solidFill>
          <a:effectLst>
            <a:glow rad="139700">
              <a:schemeClr val="accent1">
                <a:satMod val="175000"/>
                <a:alpha val="40000"/>
              </a:schemeClr>
            </a:glow>
            <a:softEdge rad="127000"/>
          </a:effectLst>
        </p:spPr>
        <p:txBody>
          <a:bodyPr>
            <a:normAutofit fontScale="90000"/>
          </a:bodyPr>
          <a:lstStyle/>
          <a:p>
            <a:r>
              <a:rPr lang="ru-RU" sz="5400" b="1" dirty="0" smtClean="0">
                <a:solidFill>
                  <a:schemeClr val="tx2"/>
                </a:solidFill>
              </a:rPr>
              <a:t>Юнги Северного Флота</a:t>
            </a:r>
            <a:endParaRPr lang="ru-RU" sz="5400" b="1" dirty="0">
              <a:solidFill>
                <a:schemeClr val="tx2"/>
              </a:solidFill>
            </a:endParaRPr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28197" y="1774825"/>
            <a:ext cx="5887605" cy="4625975"/>
          </a:xfrm>
          <a:effectLst>
            <a:softEdge rad="127000"/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914A-2EF3-401E-8C11-B884BFEEB767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00298" y="3214686"/>
            <a:ext cx="421481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400" b="1" dirty="0" smtClean="0">
                <a:solidFill>
                  <a:srgbClr val="C00000"/>
                </a:solidFill>
                <a:latin typeface="Arial Black" pitchFamily="34" charset="0"/>
              </a:rPr>
              <a:t>Родина моя,</a:t>
            </a:r>
          </a:p>
          <a:p>
            <a:pPr algn="ctr">
              <a:lnSpc>
                <a:spcPct val="150000"/>
              </a:lnSpc>
            </a:pPr>
            <a:r>
              <a:rPr lang="ru-RU" sz="1400" b="1" dirty="0" smtClean="0">
                <a:solidFill>
                  <a:srgbClr val="C00000"/>
                </a:solidFill>
                <a:latin typeface="Arial Black" pitchFamily="34" charset="0"/>
              </a:rPr>
              <a:t>Что будет и что было,-</a:t>
            </a:r>
          </a:p>
          <a:p>
            <a:pPr algn="ctr">
              <a:lnSpc>
                <a:spcPct val="150000"/>
              </a:lnSpc>
            </a:pPr>
            <a:r>
              <a:rPr lang="ru-RU" sz="1400" b="1" dirty="0" smtClean="0">
                <a:solidFill>
                  <a:srgbClr val="C00000"/>
                </a:solidFill>
                <a:latin typeface="Arial Black" pitchFamily="34" charset="0"/>
              </a:rPr>
              <a:t>Все пополам</a:t>
            </a:r>
          </a:p>
          <a:p>
            <a:pPr algn="ctr">
              <a:lnSpc>
                <a:spcPct val="150000"/>
              </a:lnSpc>
            </a:pPr>
            <a:r>
              <a:rPr lang="ru-RU" sz="1400" b="1" dirty="0" smtClean="0">
                <a:solidFill>
                  <a:srgbClr val="C00000"/>
                </a:solidFill>
                <a:latin typeface="Arial Black" pitchFamily="34" charset="0"/>
              </a:rPr>
              <a:t>С тобою разделю</a:t>
            </a:r>
          </a:p>
          <a:p>
            <a:pPr algn="ctr">
              <a:lnSpc>
                <a:spcPct val="150000"/>
              </a:lnSpc>
            </a:pPr>
            <a:r>
              <a:rPr lang="ru-RU" sz="1400" b="1" dirty="0" smtClean="0">
                <a:solidFill>
                  <a:srgbClr val="C00000"/>
                </a:solidFill>
                <a:latin typeface="Arial Black" pitchFamily="34" charset="0"/>
              </a:rPr>
              <a:t>Вовсе не затем,</a:t>
            </a:r>
          </a:p>
          <a:p>
            <a:pPr algn="ctr">
              <a:lnSpc>
                <a:spcPct val="150000"/>
              </a:lnSpc>
            </a:pPr>
            <a:r>
              <a:rPr lang="ru-RU" sz="1400" b="1" dirty="0" smtClean="0">
                <a:solidFill>
                  <a:srgbClr val="C00000"/>
                </a:solidFill>
                <a:latin typeface="Arial Black" pitchFamily="34" charset="0"/>
              </a:rPr>
              <a:t>Чтоб ты меня любила,</a:t>
            </a:r>
          </a:p>
          <a:p>
            <a:pPr algn="ctr">
              <a:lnSpc>
                <a:spcPct val="150000"/>
              </a:lnSpc>
            </a:pPr>
            <a:r>
              <a:rPr lang="ru-RU" sz="1400" b="1" dirty="0" smtClean="0">
                <a:solidFill>
                  <a:srgbClr val="C00000"/>
                </a:solidFill>
                <a:latin typeface="Arial Black" pitchFamily="34" charset="0"/>
              </a:rPr>
              <a:t>Просто потому,</a:t>
            </a:r>
          </a:p>
          <a:p>
            <a:pPr algn="ctr">
              <a:lnSpc>
                <a:spcPct val="150000"/>
              </a:lnSpc>
            </a:pPr>
            <a:r>
              <a:rPr lang="ru-RU" sz="1400" b="1" dirty="0" smtClean="0">
                <a:solidFill>
                  <a:srgbClr val="C00000"/>
                </a:solidFill>
                <a:latin typeface="Arial Black" pitchFamily="34" charset="0"/>
              </a:rPr>
              <a:t>Что я тебя люблю.</a:t>
            </a:r>
          </a:p>
          <a:p>
            <a:pPr algn="ctr"/>
            <a:r>
              <a:rPr lang="ru-RU" sz="1400" dirty="0" smtClean="0">
                <a:solidFill>
                  <a:srgbClr val="C00000"/>
                </a:solidFill>
              </a:rPr>
              <a:t>  </a:t>
            </a:r>
            <a:r>
              <a:rPr lang="ru-RU" sz="1600" b="1" dirty="0" err="1" smtClean="0">
                <a:solidFill>
                  <a:srgbClr val="002060"/>
                </a:solidFill>
              </a:rPr>
              <a:t>М.Танич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001.jpg"/>
          <p:cNvPicPr>
            <a:picLocks noChangeAspect="1"/>
          </p:cNvPicPr>
          <p:nvPr/>
        </p:nvPicPr>
        <p:blipFill>
          <a:blip r:embed="rId2" cstate="print"/>
          <a:srcRect r="7076"/>
          <a:stretch>
            <a:fillRect/>
          </a:stretch>
        </p:blipFill>
        <p:spPr>
          <a:xfrm>
            <a:off x="0" y="1071546"/>
            <a:ext cx="2933448" cy="228599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Рисунок 6" descr="9_10_11_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15074" y="886254"/>
            <a:ext cx="2928926" cy="2150929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8" name="Рисунок 7" descr="i4c1a3fed3b195.jpg"/>
          <p:cNvPicPr>
            <a:picLocks noChangeAspect="1"/>
          </p:cNvPicPr>
          <p:nvPr/>
        </p:nvPicPr>
        <p:blipFill>
          <a:blip r:embed="rId4" cstate="print"/>
          <a:srcRect l="23256"/>
          <a:stretch>
            <a:fillRect/>
          </a:stretch>
        </p:blipFill>
        <p:spPr>
          <a:xfrm>
            <a:off x="3357554" y="785794"/>
            <a:ext cx="2357454" cy="1857364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0" name="Рисунок 9" descr="yungi6_1.jpg"/>
          <p:cNvPicPr>
            <a:picLocks noChangeAspect="1"/>
          </p:cNvPicPr>
          <p:nvPr/>
        </p:nvPicPr>
        <p:blipFill>
          <a:blip r:embed="rId5" cstate="print"/>
          <a:srcRect l="16981" r="22641"/>
          <a:stretch>
            <a:fillRect/>
          </a:stretch>
        </p:blipFill>
        <p:spPr>
          <a:xfrm>
            <a:off x="6143636" y="3077528"/>
            <a:ext cx="3000364" cy="3780472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1" name="Рисунок 10" descr="9a7270bb9c235053939569a0cb05ecec.jpg"/>
          <p:cNvPicPr>
            <a:picLocks noChangeAspect="1"/>
          </p:cNvPicPr>
          <p:nvPr/>
        </p:nvPicPr>
        <p:blipFill>
          <a:blip r:embed="rId6" cstate="print"/>
          <a:srcRect r="33421"/>
          <a:stretch>
            <a:fillRect/>
          </a:stretch>
        </p:blipFill>
        <p:spPr>
          <a:xfrm>
            <a:off x="214282" y="3403019"/>
            <a:ext cx="3000364" cy="345498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914A-2EF3-401E-8C11-B884BFEEB767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14282" y="214290"/>
            <a:ext cx="8715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C000"/>
                </a:solidFill>
                <a:latin typeface="Arial Black" pitchFamily="34" charset="0"/>
              </a:rPr>
              <a:t>Мы должны быть патриотами своей Родины </a:t>
            </a:r>
            <a:endParaRPr lang="ru-RU" sz="2400" dirty="0">
              <a:solidFill>
                <a:srgbClr val="FFC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advTm="14234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C000"/>
                </a:solidFill>
                <a:latin typeface="Arial Black" pitchFamily="34" charset="0"/>
              </a:rPr>
              <a:t>Заключение</a:t>
            </a:r>
            <a:endParaRPr lang="ru-RU" sz="4000" b="1" dirty="0">
              <a:solidFill>
                <a:srgbClr val="FFC000"/>
              </a:solidFill>
              <a:latin typeface="Arial Black" pitchFamily="34" charset="0"/>
            </a:endParaRPr>
          </a:p>
        </p:txBody>
      </p:sp>
      <p:pic>
        <p:nvPicPr>
          <p:cNvPr id="4" name="Содержимое 3" descr="4-1-17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1285860"/>
            <a:ext cx="3886584" cy="278608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914A-2EF3-401E-8C11-B884BFEEB767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071934" y="1357298"/>
            <a:ext cx="4786346" cy="227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 smtClean="0">
                <a:solidFill>
                  <a:srgbClr val="002060"/>
                </a:solidFill>
                <a:latin typeface="Arial Black" pitchFamily="34" charset="0"/>
              </a:rPr>
              <a:t>Всей своей деятельностью ветераны-юнги, обращаясь к молодежи, выражают свое самое сокровенное желание - чтобы молодое поколение было так предано Родине, как мальчишки-юнги 1941-1945гг.</a:t>
            </a:r>
            <a:endParaRPr lang="ru-RU" sz="16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4214818"/>
            <a:ext cx="8358246" cy="1835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0000FF"/>
                </a:solidFill>
                <a:latin typeface="Arial Black" pitchFamily="34" charset="0"/>
              </a:rPr>
              <a:t>Юнги будущего флота,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rgbClr val="0000FF"/>
                </a:solidFill>
                <a:latin typeface="Arial Black" pitchFamily="34" charset="0"/>
              </a:rPr>
              <a:t>Юнги неизвестных островов!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0000FF"/>
                </a:solidFill>
                <a:latin typeface="Arial Black" pitchFamily="34" charset="0"/>
              </a:rPr>
              <a:t>Наш пример вам - крылья для полета,</a:t>
            </a: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solidFill>
                  <a:srgbClr val="0000FF"/>
                </a:solidFill>
                <a:latin typeface="Arial Black" pitchFamily="34" charset="0"/>
              </a:rPr>
              <a:t>ШКОЛА НАСТОЯЩИХ МОРЯКОВ.</a:t>
            </a:r>
            <a:endParaRPr lang="ru-RU" sz="2400" dirty="0">
              <a:solidFill>
                <a:srgbClr val="0000F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549</TotalTime>
  <Words>962</Words>
  <Application>Microsoft Office PowerPoint</Application>
  <PresentationFormat>Экран (4:3)</PresentationFormat>
  <Paragraphs>75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Модульная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Вожак соловецких юнг Виль Зулькарнеевич Байкин</vt:lpstr>
      <vt:lpstr>Cоловецкий юнга,ставший писателем-маринистом</vt:lpstr>
      <vt:lpstr>Юнги Северного Флота</vt:lpstr>
      <vt:lpstr>Слайд 15</vt:lpstr>
      <vt:lpstr>Заключение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Юнги</dc:title>
  <dc:creator>www.PHILka.RU</dc:creator>
  <cp:lastModifiedBy>RePack by SPecialiST</cp:lastModifiedBy>
  <cp:revision>57</cp:revision>
  <dcterms:created xsi:type="dcterms:W3CDTF">2011-03-27T11:57:55Z</dcterms:created>
  <dcterms:modified xsi:type="dcterms:W3CDTF">2017-05-09T09:33:44Z</dcterms:modified>
</cp:coreProperties>
</file>